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5"/>
  </p:notesMasterIdLst>
  <p:sldIdLst>
    <p:sldId id="258" r:id="rId2"/>
    <p:sldId id="328" r:id="rId3"/>
    <p:sldId id="2788" r:id="rId4"/>
    <p:sldId id="2709" r:id="rId5"/>
    <p:sldId id="2740" r:id="rId6"/>
    <p:sldId id="279" r:id="rId7"/>
    <p:sldId id="371" r:id="rId8"/>
    <p:sldId id="386" r:id="rId9"/>
    <p:sldId id="372" r:id="rId10"/>
    <p:sldId id="373" r:id="rId11"/>
    <p:sldId id="2789" r:id="rId12"/>
    <p:sldId id="2756" r:id="rId13"/>
    <p:sldId id="451" r:id="rId14"/>
    <p:sldId id="454" r:id="rId15"/>
    <p:sldId id="2771" r:id="rId16"/>
    <p:sldId id="2770" r:id="rId17"/>
    <p:sldId id="457" r:id="rId18"/>
    <p:sldId id="375" r:id="rId19"/>
    <p:sldId id="379" r:id="rId20"/>
    <p:sldId id="377" r:id="rId21"/>
    <p:sldId id="378" r:id="rId22"/>
    <p:sldId id="2757" r:id="rId23"/>
    <p:sldId id="2772" r:id="rId24"/>
    <p:sldId id="2790" r:id="rId25"/>
    <p:sldId id="2773" r:id="rId26"/>
    <p:sldId id="2774" r:id="rId27"/>
    <p:sldId id="391" r:id="rId28"/>
    <p:sldId id="2764" r:id="rId29"/>
    <p:sldId id="396" r:id="rId30"/>
    <p:sldId id="2775" r:id="rId31"/>
    <p:sldId id="2777" r:id="rId32"/>
    <p:sldId id="2776" r:id="rId33"/>
    <p:sldId id="2778" r:id="rId34"/>
    <p:sldId id="2779" r:id="rId35"/>
    <p:sldId id="392" r:id="rId36"/>
    <p:sldId id="393" r:id="rId37"/>
    <p:sldId id="394" r:id="rId38"/>
    <p:sldId id="366" r:id="rId39"/>
    <p:sldId id="395" r:id="rId40"/>
    <p:sldId id="2791" r:id="rId41"/>
    <p:sldId id="2759" r:id="rId42"/>
    <p:sldId id="2760" r:id="rId43"/>
    <p:sldId id="2761" r:id="rId44"/>
    <p:sldId id="2762" r:id="rId45"/>
    <p:sldId id="428" r:id="rId46"/>
    <p:sldId id="2787" r:id="rId47"/>
    <p:sldId id="2780" r:id="rId48"/>
    <p:sldId id="2781" r:id="rId49"/>
    <p:sldId id="2782" r:id="rId50"/>
    <p:sldId id="2783" r:id="rId51"/>
    <p:sldId id="2784" r:id="rId52"/>
    <p:sldId id="2786" r:id="rId53"/>
    <p:sldId id="2785" r:id="rId54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58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85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" y="6292312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" y="6405566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3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9" y="6405566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5" y="6446623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5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9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" y="630740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aves.utoronto.ca/prof/svhum/ece422/notes/17-reflrefr.pdf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hyperlink" Target="http://www.waves.utoronto.ca/prof/svhum/ece422/notes/17-reflrefr.pdf" TargetMode="Externa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://www.wiley.com/go/molisch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Non-LOS Propagation and </a:t>
            </a:r>
            <a:br>
              <a:rPr lang="en-US" sz="5400" dirty="0"/>
            </a:br>
            <a:r>
              <a:rPr lang="en-US" sz="5400" dirty="0"/>
              <a:t>Link Budget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Wireless short course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Interference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Remember:  Noise and interference powers add in linear scale (not in dB)!</a:t>
                </a:r>
              </a:p>
              <a:p>
                <a:r>
                  <a:rPr lang="en-US" sz="2400" dirty="0"/>
                  <a:t>Example: </a:t>
                </a:r>
              </a:p>
              <a:p>
                <a:pPr lvl="1"/>
                <a:r>
                  <a:rPr lang="en-US" sz="2000" dirty="0"/>
                  <a:t>NF = 4 dB, B = 20 MHz</a:t>
                </a:r>
              </a:p>
              <a:p>
                <a:pPr lvl="1"/>
                <a:r>
                  <a:rPr lang="en-US" sz="2200" dirty="0"/>
                  <a:t>Interference power = -95 dBm, RX signal power = -80 dBm</a:t>
                </a:r>
              </a:p>
              <a:p>
                <a:pPr lvl="1"/>
                <a:r>
                  <a:rPr lang="en-US" sz="2200" dirty="0"/>
                  <a:t>Find the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SNR</a:t>
                </a:r>
                <a:r>
                  <a:rPr lang="en-US" sz="2200" dirty="0"/>
                  <a:t>=signal to noise and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SINR</a:t>
                </a:r>
                <a:r>
                  <a:rPr lang="en-US" sz="2200" dirty="0"/>
                  <a:t> = signal to interference + noise</a:t>
                </a:r>
              </a:p>
              <a:p>
                <a:r>
                  <a:rPr lang="en-US" sz="2400" dirty="0"/>
                  <a:t>Solution:</a:t>
                </a:r>
              </a:p>
              <a:p>
                <a:pPr lvl="1"/>
                <a:r>
                  <a:rPr lang="en-US" sz="2200" dirty="0"/>
                  <a:t>Thermal noise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=−174+4=−170</m:t>
                    </m:r>
                  </m:oMath>
                </a14:m>
                <a:r>
                  <a:rPr lang="en-US" sz="2200" dirty="0"/>
                  <a:t> dBm/Hz  </a:t>
                </a:r>
              </a:p>
              <a:p>
                <a:pPr lvl="1"/>
                <a:r>
                  <a:rPr lang="en-US" sz="2200" dirty="0"/>
                  <a:t>Noise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sz="22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200" dirty="0"/>
                  <a:t>  In dBm: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=−170+10</m:t>
                    </m:r>
                    <m:func>
                      <m:func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E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E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2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ES" sz="2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=−97</m:t>
                    </m:r>
                  </m:oMath>
                </a14:m>
                <a:r>
                  <a:rPr lang="en-US" sz="2200" dirty="0"/>
                  <a:t> dBm</a:t>
                </a:r>
              </a:p>
              <a:p>
                <a:pPr lvl="1"/>
                <a:r>
                  <a:rPr lang="en-US" sz="2200" dirty="0"/>
                  <a:t>SNR = -80 – (-97) = 17 dB</a:t>
                </a:r>
              </a:p>
              <a:p>
                <a:pPr lvl="1"/>
                <a:r>
                  <a:rPr lang="en-US" sz="2200" dirty="0"/>
                  <a:t>Noise + interference power,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−9.7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−9.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=5.2</m:t>
                    </m:r>
                    <m:sSup>
                      <m:sSup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=−92.9 </m:t>
                    </m:r>
                  </m:oMath>
                </a14:m>
                <a:r>
                  <a:rPr lang="en-US" sz="2200" dirty="0"/>
                  <a:t>dBm</a:t>
                </a:r>
              </a:p>
              <a:p>
                <a:pPr lvl="1"/>
                <a:r>
                  <a:rPr lang="en-US" sz="2200" dirty="0"/>
                  <a:t>Note:  You add in linear scale first before converting to dB!!</a:t>
                </a:r>
              </a:p>
              <a:p>
                <a:pPr lvl="1"/>
                <a:r>
                  <a:rPr lang="en-US" sz="2200" dirty="0"/>
                  <a:t>SINR = -80 – (-92.9) = 12.9 dB</a:t>
                </a:r>
              </a:p>
              <a:p>
                <a:pPr lvl="1"/>
                <a:endParaRPr lang="en-US" sz="2200" dirty="0"/>
              </a:p>
              <a:p>
                <a:pPr lvl="2"/>
                <a:endParaRPr lang="en-US" sz="1700" dirty="0"/>
              </a:p>
              <a:p>
                <a:pPr lvl="2"/>
                <a:endParaRPr lang="en-US" sz="17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1945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66210" y="191133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00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345" y="3235961"/>
            <a:ext cx="10058400" cy="2598203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Basic tradeoff </a:t>
            </a:r>
            <a:r>
              <a:rPr lang="en-US" dirty="0"/>
              <a:t>in all communication systems: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Information rate</a:t>
            </a:r>
            <a:r>
              <a:rPr lang="en-US" dirty="0"/>
              <a:t>:  Amount of information we try to send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Bandwidth</a:t>
            </a:r>
            <a:r>
              <a:rPr lang="en-US" dirty="0"/>
              <a:t>:  Spectrum the signal occupies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Reliability</a:t>
            </a:r>
            <a:r>
              <a:rPr lang="en-US" dirty="0"/>
              <a:t>:  The probability it is received correctly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Channel quality</a:t>
            </a:r>
            <a:r>
              <a:rPr lang="en-US" dirty="0"/>
              <a:t>:  Typically measured by the signal to noise ratio</a:t>
            </a:r>
          </a:p>
          <a:p>
            <a:r>
              <a:rPr lang="en-US" dirty="0"/>
              <a:t>Will review some basic concepts from digital communication:</a:t>
            </a:r>
          </a:p>
          <a:p>
            <a:pPr lvl="1"/>
            <a:r>
              <a:rPr lang="en-US" dirty="0"/>
              <a:t>How are these exactly measured?</a:t>
            </a:r>
          </a:p>
          <a:p>
            <a:pPr lvl="1"/>
            <a:r>
              <a:rPr lang="en-US" dirty="0"/>
              <a:t>What is the tradeoff in practical communication systems?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54F89C-4D14-4D9A-BDEE-D1489A1A320D}"/>
              </a:ext>
            </a:extLst>
          </p:cNvPr>
          <p:cNvSpPr/>
          <p:nvPr/>
        </p:nvSpPr>
        <p:spPr>
          <a:xfrm>
            <a:off x="8012165" y="2210750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652EA7-F336-4A29-B807-45708F6ED891}"/>
              </a:ext>
            </a:extLst>
          </p:cNvPr>
          <p:cNvSpPr txBox="1"/>
          <p:nvPr/>
        </p:nvSpPr>
        <p:spPr>
          <a:xfrm>
            <a:off x="7708821" y="2396515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RX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3433B5-0E3C-40FA-9E74-8F36A36CE1BD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8785888" y="2548710"/>
            <a:ext cx="852772" cy="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E990EC-A6AC-4F6C-AE84-2D849DC56E73}"/>
              </a:ext>
            </a:extLst>
          </p:cNvPr>
          <p:cNvSpPr/>
          <p:nvPr/>
        </p:nvSpPr>
        <p:spPr>
          <a:xfrm>
            <a:off x="3465482" y="2299316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B7DB25-055F-4F63-A8EA-CE619B78F642}"/>
              </a:ext>
            </a:extLst>
          </p:cNvPr>
          <p:cNvCxnSpPr>
            <a:cxnSpLocks/>
          </p:cNvCxnSpPr>
          <p:nvPr/>
        </p:nvCxnSpPr>
        <p:spPr>
          <a:xfrm>
            <a:off x="2793534" y="2586090"/>
            <a:ext cx="671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028FF3-4731-4352-99BA-0BA15ACECC11}"/>
                  </a:ext>
                </a:extLst>
              </p:cNvPr>
              <p:cNvSpPr txBox="1"/>
              <p:nvPr/>
            </p:nvSpPr>
            <p:spPr>
              <a:xfrm>
                <a:off x="1664620" y="2426086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Info rate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028FF3-4731-4352-99BA-0BA15ACEC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620" y="2426086"/>
                <a:ext cx="1316345" cy="307777"/>
              </a:xfrm>
              <a:prstGeom prst="rect">
                <a:avLst/>
              </a:prstGeom>
              <a:blipFill>
                <a:blip r:embed="rId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9D09ABE2-5446-4A93-8621-132559DB087A}"/>
              </a:ext>
            </a:extLst>
          </p:cNvPr>
          <p:cNvSpPr/>
          <p:nvPr/>
        </p:nvSpPr>
        <p:spPr>
          <a:xfrm rot="10800000">
            <a:off x="4151140" y="1967822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2503963-74F8-45E1-9A6F-0844F4DDE7C1}"/>
              </a:ext>
            </a:extLst>
          </p:cNvPr>
          <p:cNvCxnSpPr>
            <a:cxnSpLocks/>
            <a:endCxn id="56" idx="0"/>
          </p:cNvCxnSpPr>
          <p:nvPr/>
        </p:nvCxnSpPr>
        <p:spPr>
          <a:xfrm flipV="1">
            <a:off x="4101456" y="2210750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41CF0F1B-5CFB-45B5-9C21-7377FAB311C5}"/>
              </a:ext>
            </a:extLst>
          </p:cNvPr>
          <p:cNvSpPr/>
          <p:nvPr/>
        </p:nvSpPr>
        <p:spPr>
          <a:xfrm rot="10800000">
            <a:off x="7495393" y="1998389"/>
            <a:ext cx="403361" cy="286041"/>
          </a:xfrm>
          <a:prstGeom prst="triangl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1E47EF4-7887-4E4E-B6D3-234D82A42392}"/>
              </a:ext>
            </a:extLst>
          </p:cNvPr>
          <p:cNvCxnSpPr>
            <a:cxnSpLocks/>
            <a:endCxn id="58" idx="0"/>
          </p:cNvCxnSpPr>
          <p:nvPr/>
        </p:nvCxnSpPr>
        <p:spPr>
          <a:xfrm rot="10800000">
            <a:off x="7697074" y="2284430"/>
            <a:ext cx="315091" cy="2967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1F7ACE9-7B1A-44BB-990E-AAA3F2D0AC06}"/>
              </a:ext>
            </a:extLst>
          </p:cNvPr>
          <p:cNvSpPr txBox="1"/>
          <p:nvPr/>
        </p:nvSpPr>
        <p:spPr>
          <a:xfrm>
            <a:off x="3091598" y="242608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TX</a:t>
            </a:r>
            <a:endParaRPr lang="en-US" dirty="0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9B4F0B3C-CD32-4BB6-9D85-13346B5D8AE9}"/>
              </a:ext>
            </a:extLst>
          </p:cNvPr>
          <p:cNvSpPr/>
          <p:nvPr/>
        </p:nvSpPr>
        <p:spPr>
          <a:xfrm>
            <a:off x="5068181" y="2449528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01BCBD0-E8BF-4257-89EA-51258CD2ED44}"/>
                  </a:ext>
                </a:extLst>
              </p:cNvPr>
              <p:cNvSpPr txBox="1"/>
              <p:nvPr/>
            </p:nvSpPr>
            <p:spPr>
              <a:xfrm>
                <a:off x="4839599" y="2740933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Channel gain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01BCBD0-E8BF-4257-89EA-51258CD2E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599" y="2740933"/>
                <a:ext cx="137160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A00821A-7EB7-4DA1-A039-75A9FEE4FEFF}"/>
                  </a:ext>
                </a:extLst>
              </p:cNvPr>
              <p:cNvSpPr txBox="1"/>
              <p:nvPr/>
            </p:nvSpPr>
            <p:spPr>
              <a:xfrm>
                <a:off x="5597404" y="1602957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Noise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A00821A-7EB7-4DA1-A039-75A9FEE4F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404" y="1602957"/>
                <a:ext cx="1316345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5CBF4E-A312-409F-99A0-A6BDF5A580F0}"/>
                  </a:ext>
                </a:extLst>
              </p:cNvPr>
              <p:cNvSpPr txBox="1"/>
              <p:nvPr/>
            </p:nvSpPr>
            <p:spPr>
              <a:xfrm>
                <a:off x="3348310" y="1630848"/>
                <a:ext cx="17198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TX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r>
                  <a:rPr lang="en-US" sz="1400" dirty="0"/>
                  <a:t>,  BW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5CBF4E-A312-409F-99A0-A6BDF5A58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10" y="1630848"/>
                <a:ext cx="1719871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AE1FA-583B-4A12-AF08-880CB2FC36EA}"/>
                  </a:ext>
                </a:extLst>
              </p:cNvPr>
              <p:cNvSpPr txBox="1"/>
              <p:nvPr/>
            </p:nvSpPr>
            <p:spPr>
              <a:xfrm>
                <a:off x="7050648" y="1662163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AE1FA-583B-4A12-AF08-880CB2FC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648" y="1662163"/>
                <a:ext cx="1316345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Arrow: Right 69">
            <a:extLst>
              <a:ext uri="{FF2B5EF4-FFF2-40B4-BE49-F238E27FC236}">
                <a16:creationId xmlns:a16="http://schemas.microsoft.com/office/drawing/2014/main" id="{21B80C51-4C28-4F1C-9E10-0C0E71131221}"/>
              </a:ext>
            </a:extLst>
          </p:cNvPr>
          <p:cNvSpPr/>
          <p:nvPr/>
        </p:nvSpPr>
        <p:spPr>
          <a:xfrm rot="5400000">
            <a:off x="5991659" y="2078471"/>
            <a:ext cx="527837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EA3EBB87-862F-49D5-9383-112E0B22FE76}"/>
              </a:ext>
            </a:extLst>
          </p:cNvPr>
          <p:cNvSpPr/>
          <p:nvPr/>
        </p:nvSpPr>
        <p:spPr>
          <a:xfrm>
            <a:off x="6481230" y="2434944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AE9F4B3-FDE8-4A36-A453-4BF62518BD52}"/>
              </a:ext>
            </a:extLst>
          </p:cNvPr>
          <p:cNvSpPr/>
          <p:nvPr/>
        </p:nvSpPr>
        <p:spPr>
          <a:xfrm>
            <a:off x="6155201" y="2488092"/>
            <a:ext cx="207311" cy="21640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D03A01-44B4-451F-B45B-7889C6E4824D}"/>
                  </a:ext>
                </a:extLst>
              </p:cNvPr>
              <p:cNvSpPr txBox="1"/>
              <p:nvPr/>
            </p:nvSpPr>
            <p:spPr>
              <a:xfrm>
                <a:off x="6105948" y="2442403"/>
                <a:ext cx="3159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D03A01-44B4-451F-B45B-7889C6E4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48" y="2442403"/>
                <a:ext cx="31592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857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 Typical Transmitter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499300" y="3284446"/>
            <a:ext cx="8851783" cy="2427477"/>
          </a:xfrm>
        </p:spPr>
        <p:txBody>
          <a:bodyPr>
            <a:normAutofit/>
          </a:bodyPr>
          <a:lstStyle/>
          <a:p>
            <a:r>
              <a:rPr lang="en-US" dirty="0"/>
              <a:t>Communication systems typically use three stages</a:t>
            </a:r>
          </a:p>
          <a:p>
            <a:pPr lvl="1"/>
            <a:r>
              <a:rPr lang="en-US" dirty="0"/>
              <a:t>Channel coding:  ex. Convolutional, turbo, LDPC</a:t>
            </a:r>
          </a:p>
          <a:p>
            <a:pPr lvl="1"/>
            <a:r>
              <a:rPr lang="en-US" dirty="0"/>
              <a:t>Modulation:  QPSK, 16-QAM, 64-QAM, …</a:t>
            </a:r>
          </a:p>
          <a:p>
            <a:pPr lvl="1"/>
            <a:r>
              <a:rPr lang="en-US" dirty="0"/>
              <a:t>Pulse shaping</a:t>
            </a:r>
          </a:p>
          <a:p>
            <a:r>
              <a:rPr lang="en-US" dirty="0"/>
              <a:t>Determines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modulation + coding scheme </a:t>
            </a:r>
            <a:r>
              <a:rPr lang="en-US" dirty="0"/>
              <a:t>(MCS)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2015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2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683243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5" idx="3"/>
            <a:endCxn id="11" idx="1"/>
          </p:cNvCxnSpPr>
          <p:nvPr/>
        </p:nvCxnSpPr>
        <p:spPr>
          <a:xfrm>
            <a:off x="3656415" y="2171333"/>
            <a:ext cx="1026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6385" y="1557474"/>
            <a:ext cx="852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Coded </a:t>
            </a:r>
            <a:br>
              <a:rPr lang="en-US" sz="1600" dirty="0"/>
            </a:br>
            <a:r>
              <a:rPr lang="en-US" sz="1600" dirty="0"/>
              <a:t>bits</a:t>
            </a:r>
            <a:br>
              <a:rPr lang="en-US" sz="1600" dirty="0"/>
            </a:b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Channel coding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blipFill>
                <a:blip r:embed="rId3"/>
                <a:stretch>
                  <a:fillRect l="-2076" t="-3125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Modulation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sym</a:t>
                </a:r>
                <a:r>
                  <a:rPr lang="en-US" sz="1600" dirty="0"/>
                  <a:t>/sec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blipFill>
                <a:blip r:embed="rId4"/>
                <a:stretch>
                  <a:fillRect l="-2075" t="-2542" r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5597643" y="2170185"/>
            <a:ext cx="1260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61390" y="1505321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Complex symbols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45214" y="1842635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DAC </a:t>
                </a:r>
                <a:r>
                  <a:rPr lang="es-ES" sz="1600" dirty="0"/>
                  <a:t>+ </a:t>
                </a:r>
                <a:r>
                  <a:rPr lang="es-ES" sz="1600" dirty="0" err="1"/>
                  <a:t>filtering</a:t>
                </a:r>
                <a:r>
                  <a:rPr lang="en-US" sz="1600" dirty="0"/>
                  <a:t> 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excess BW </a:t>
                </a:r>
                <a:r>
                  <a:rPr lang="en-US" sz="1600" dirty="0" err="1"/>
                  <a:t>frac</a:t>
                </a:r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blipFill>
                <a:blip r:embed="rId5"/>
                <a:stretch>
                  <a:fillRect l="-1908" t="-3125" r="-114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7922486" y="1570495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Baseband</a:t>
            </a:r>
          </a:p>
          <a:p>
            <a:r>
              <a:rPr lang="en-US" sz="1600" dirty="0"/>
              <a:t>analog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AE1F6-3538-404F-9A78-D710466BC4C2}"/>
              </a:ext>
            </a:extLst>
          </p:cNvPr>
          <p:cNvSpPr txBox="1"/>
          <p:nvPr/>
        </p:nvSpPr>
        <p:spPr>
          <a:xfrm>
            <a:off x="8764247" y="240388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+ Power amp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9138D3-60AF-4609-ABA4-2E22F8D5444E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7759614" y="2126643"/>
            <a:ext cx="1370875" cy="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70D12-A757-4503-A2C9-C996CB34CE8E}"/>
              </a:ext>
            </a:extLst>
          </p:cNvPr>
          <p:cNvSpPr/>
          <p:nvPr/>
        </p:nvSpPr>
        <p:spPr>
          <a:xfrm>
            <a:off x="9130489" y="1836497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9AB0117-6644-44E2-A50D-72BDFD639756}"/>
              </a:ext>
            </a:extLst>
          </p:cNvPr>
          <p:cNvSpPr/>
          <p:nvPr/>
        </p:nvSpPr>
        <p:spPr>
          <a:xfrm rot="10800000">
            <a:off x="9899079" y="1511438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2B2E0D6-7FCF-4248-93D4-263E8BAEC5BE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V="1">
            <a:off x="9849395" y="1754366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/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0" dirty="0" err="1"/>
                  <a:t>Power</a:t>
                </a:r>
                <a:r>
                  <a:rPr lang="es-ES" sz="1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blipFill>
                <a:blip r:embed="rId6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494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Rate and Bandwidth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40698" y="3256085"/>
                <a:ext cx="9518123" cy="2492651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Information rate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s-ES" b="0" dirty="0"/>
                  <a:t>  [bits/</a:t>
                </a:r>
                <a:r>
                  <a:rPr lang="es-ES" b="0" dirty="0" err="1"/>
                  <a:t>sec</a:t>
                </a:r>
                <a:r>
                  <a:rPr lang="es-ES" b="0" dirty="0"/>
                  <a:t>]</a:t>
                </a:r>
              </a:p>
              <a:p>
                <a:r>
                  <a:rPr lang="es-ES" b="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Signal</a:t>
                </a:r>
                <a:r>
                  <a:rPr lang="es-E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s-ES" b="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</a:t>
                </a:r>
                <a:r>
                  <a:rPr lang="es-E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:</a:t>
                </a:r>
                <a:r>
                  <a:rPr lang="es-ES" b="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s-ES" b="0" dirty="0"/>
                  <a:t>  [Hz]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Occupied bandwidth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s-ES" dirty="0"/>
                  <a:t>[Hz]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Spectral efficiency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dirty="0"/>
                  <a:t>   (Units are bps/Hz or bits/DOF)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</a:t>
                </a:r>
                <a:r>
                  <a:rPr lang="en-US" dirty="0"/>
                  <a:t>:  A system transmits with rate ½ coding, 16-QAM, 10 </a:t>
                </a:r>
                <a:r>
                  <a:rPr lang="en-US" dirty="0" err="1"/>
                  <a:t>Msym</a:t>
                </a:r>
                <a:r>
                  <a:rPr lang="en-US" dirty="0"/>
                  <a:t>/s and excess BW 10%</a:t>
                </a:r>
              </a:p>
              <a:p>
                <a:pPr lvl="1"/>
                <a:r>
                  <a:rPr lang="en-US" dirty="0"/>
                  <a:t>Data states: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 (16-QAM);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Msym</a:t>
                </a:r>
                <a:r>
                  <a:rPr lang="en-US" dirty="0"/>
                  <a:t>/s;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 information rate is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Mbps</a:t>
                </a:r>
              </a:p>
              <a:p>
                <a:pPr lvl="1"/>
                <a:r>
                  <a:rPr lang="en-US" dirty="0"/>
                  <a:t>Occupied bandwidth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=11 </m:t>
                    </m:r>
                  </m:oMath>
                </a14:m>
                <a:r>
                  <a:rPr lang="en-US" dirty="0"/>
                  <a:t>MHz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0698" y="3256085"/>
                <a:ext cx="9518123" cy="2492651"/>
              </a:xfrm>
              <a:blipFill>
                <a:blip r:embed="rId2"/>
                <a:stretch>
                  <a:fillRect l="-1217" t="-3178" b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742015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3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683243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5" idx="3"/>
            <a:endCxn id="11" idx="1"/>
          </p:cNvCxnSpPr>
          <p:nvPr/>
        </p:nvCxnSpPr>
        <p:spPr>
          <a:xfrm>
            <a:off x="3656415" y="2171333"/>
            <a:ext cx="1026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6385" y="1557474"/>
            <a:ext cx="852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Coded </a:t>
            </a:r>
            <a:br>
              <a:rPr lang="en-US" sz="1600" dirty="0"/>
            </a:br>
            <a:r>
              <a:rPr lang="en-US" sz="1600" dirty="0"/>
              <a:t>bits</a:t>
            </a:r>
            <a:br>
              <a:rPr lang="en-US" sz="1600" dirty="0"/>
            </a:b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Channel coding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blipFill>
                <a:blip r:embed="rId4"/>
                <a:stretch>
                  <a:fillRect l="-2076" t="-3125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sym</a:t>
                </a:r>
                <a:r>
                  <a:rPr lang="en-US" sz="1600" dirty="0"/>
                  <a:t>/sec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r>
                  <a:rPr lang="en-US" sz="1600" dirty="0"/>
                  <a:t> bits/</a:t>
                </a:r>
                <a:r>
                  <a:rPr lang="en-US" sz="1600" dirty="0" err="1"/>
                  <a:t>sym</a:t>
                </a:r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blipFill>
                <a:blip r:embed="rId5"/>
                <a:stretch>
                  <a:fillRect r="-830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5597643" y="2170185"/>
            <a:ext cx="1260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61390" y="1505321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Complex symbols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45214" y="1842635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DAC </a:t>
                </a:r>
                <a:r>
                  <a:rPr lang="es-ES" sz="1600" dirty="0"/>
                  <a:t>+ </a:t>
                </a:r>
                <a:r>
                  <a:rPr lang="es-ES" sz="1600" dirty="0" err="1"/>
                  <a:t>filtering</a:t>
                </a:r>
                <a:r>
                  <a:rPr lang="en-US" sz="1600" dirty="0"/>
                  <a:t> 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excess BW </a:t>
                </a:r>
                <a:r>
                  <a:rPr lang="en-US" sz="1600" dirty="0" err="1"/>
                  <a:t>frac</a:t>
                </a:r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blipFill>
                <a:blip r:embed="rId6"/>
                <a:stretch>
                  <a:fillRect l="-1908" t="-3125" r="-114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7922486" y="1570495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Baseband</a:t>
            </a:r>
          </a:p>
          <a:p>
            <a:r>
              <a:rPr lang="en-US" sz="1600" dirty="0"/>
              <a:t>analog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AE1F6-3538-404F-9A78-D710466BC4C2}"/>
              </a:ext>
            </a:extLst>
          </p:cNvPr>
          <p:cNvSpPr txBox="1"/>
          <p:nvPr/>
        </p:nvSpPr>
        <p:spPr>
          <a:xfrm>
            <a:off x="8764247" y="240388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+ Power amp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9138D3-60AF-4609-ABA4-2E22F8D5444E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7759614" y="2126643"/>
            <a:ext cx="1370875" cy="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70D12-A757-4503-A2C9-C996CB34CE8E}"/>
              </a:ext>
            </a:extLst>
          </p:cNvPr>
          <p:cNvSpPr/>
          <p:nvPr/>
        </p:nvSpPr>
        <p:spPr>
          <a:xfrm>
            <a:off x="9130489" y="1836497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9AB0117-6644-44E2-A50D-72BDFD639756}"/>
              </a:ext>
            </a:extLst>
          </p:cNvPr>
          <p:cNvSpPr/>
          <p:nvPr/>
        </p:nvSpPr>
        <p:spPr>
          <a:xfrm rot="10800000">
            <a:off x="9899079" y="1511438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2B2E0D6-7FCF-4248-93D4-263E8BAEC5BE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V="1">
            <a:off x="9849395" y="1754366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/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0" dirty="0" err="1"/>
                  <a:t>Power</a:t>
                </a:r>
                <a:r>
                  <a:rPr lang="es-ES" sz="1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blipFill>
                <a:blip r:embed="rId7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07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269A8-F35B-47D7-9064-0A56BCA2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Reliability:  BER and BLER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B17D-724C-456A-B256-9C7224062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38849"/>
            <a:ext cx="10058400" cy="313024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Most communication system TX data into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blocks</a:t>
            </a:r>
          </a:p>
          <a:p>
            <a:pPr lvl="1"/>
            <a:r>
              <a:rPr lang="en-US" dirty="0"/>
              <a:t>Framing may be used for coding, MAC layer transport blocks or IP layer</a:t>
            </a:r>
          </a:p>
          <a:p>
            <a:pPr lvl="1"/>
            <a:r>
              <a:rPr lang="en-US" dirty="0"/>
              <a:t>Range in size from 100s to &gt; 10000 bits per blocks</a:t>
            </a:r>
          </a:p>
          <a:p>
            <a:r>
              <a:rPr lang="en-US" dirty="0"/>
              <a:t>Measure reliability by either: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BER:  Bit error rate </a:t>
            </a:r>
            <a:r>
              <a:rPr lang="en-US" dirty="0"/>
              <a:t>= fraction of bits in error (useful when there is no blocks)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BLER:  Block error rate </a:t>
            </a:r>
            <a:r>
              <a:rPr lang="en-US" dirty="0"/>
              <a:t>= fraction of blocks that have at least one error</a:t>
            </a:r>
          </a:p>
          <a:p>
            <a:r>
              <a:rPr lang="en-US" dirty="0"/>
              <a:t>Errors typically need to be corrected at some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higher layer</a:t>
            </a:r>
          </a:p>
          <a:p>
            <a:pPr lvl="1"/>
            <a:r>
              <a:rPr lang="en-US" dirty="0"/>
              <a:t>Retransmissions / ARQ  at MAC or transport layer (A lot more on this later!)</a:t>
            </a:r>
          </a:p>
          <a:p>
            <a:pPr lvl="1"/>
            <a:r>
              <a:rPr lang="en-US" dirty="0"/>
              <a:t>Corrected by application (e.g. voice masking in audio)</a:t>
            </a:r>
          </a:p>
          <a:p>
            <a:r>
              <a:rPr lang="en-US" dirty="0"/>
              <a:t>Acceptable level for BER and BLER depend on many MAC and application layer factors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E6422-12B4-4108-9DB8-7B1AA742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CA340F-AC5E-4278-92D4-E434F8414837}"/>
              </a:ext>
            </a:extLst>
          </p:cNvPr>
          <p:cNvSpPr/>
          <p:nvPr/>
        </p:nvSpPr>
        <p:spPr>
          <a:xfrm>
            <a:off x="3784263" y="1824557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4F9E3BE-8BD5-44E7-A841-CB9BE20ADD43}"/>
              </a:ext>
            </a:extLst>
          </p:cNvPr>
          <p:cNvSpPr/>
          <p:nvPr/>
        </p:nvSpPr>
        <p:spPr>
          <a:xfrm>
            <a:off x="4850067" y="2027337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D88CB8-6D7E-4E0E-BB54-B7B5C5AEA081}"/>
              </a:ext>
            </a:extLst>
          </p:cNvPr>
          <p:cNvSpPr/>
          <p:nvPr/>
        </p:nvSpPr>
        <p:spPr>
          <a:xfrm>
            <a:off x="6178999" y="1824557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C77CA-51BC-40D4-9FA5-450A2B172B91}"/>
              </a:ext>
            </a:extLst>
          </p:cNvPr>
          <p:cNvSpPr/>
          <p:nvPr/>
        </p:nvSpPr>
        <p:spPr>
          <a:xfrm>
            <a:off x="1375794" y="2062248"/>
            <a:ext cx="1989974" cy="2065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67A121-785B-4E9A-AD3D-F3159F79F214}"/>
              </a:ext>
            </a:extLst>
          </p:cNvPr>
          <p:cNvCxnSpPr>
            <a:cxnSpLocks/>
          </p:cNvCxnSpPr>
          <p:nvPr/>
        </p:nvCxnSpPr>
        <p:spPr>
          <a:xfrm>
            <a:off x="1820411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BE5873-EAD3-492D-A485-A8AF1AEBA678}"/>
              </a:ext>
            </a:extLst>
          </p:cNvPr>
          <p:cNvCxnSpPr>
            <a:cxnSpLocks/>
          </p:cNvCxnSpPr>
          <p:nvPr/>
        </p:nvCxnSpPr>
        <p:spPr>
          <a:xfrm>
            <a:off x="2274815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7E8A5E-66D1-4414-98FD-EE6CBBFF395A}"/>
              </a:ext>
            </a:extLst>
          </p:cNvPr>
          <p:cNvCxnSpPr>
            <a:cxnSpLocks/>
          </p:cNvCxnSpPr>
          <p:nvPr/>
        </p:nvCxnSpPr>
        <p:spPr>
          <a:xfrm>
            <a:off x="2704052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952297-B83E-47AD-B16C-1664CE873E09}"/>
              </a:ext>
            </a:extLst>
          </p:cNvPr>
          <p:cNvSpPr txBox="1"/>
          <p:nvPr/>
        </p:nvSpPr>
        <p:spPr>
          <a:xfrm>
            <a:off x="1254702" y="1668996"/>
            <a:ext cx="235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TX bits in coding blocks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E8D6D9-D547-4141-BB4D-E1D06E8BFC85}"/>
              </a:ext>
            </a:extLst>
          </p:cNvPr>
          <p:cNvSpPr/>
          <p:nvPr/>
        </p:nvSpPr>
        <p:spPr>
          <a:xfrm>
            <a:off x="7270107" y="2027337"/>
            <a:ext cx="1989974" cy="2065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559125-D5D0-4BBE-A72F-71569742B6FB}"/>
              </a:ext>
            </a:extLst>
          </p:cNvPr>
          <p:cNvCxnSpPr>
            <a:cxnSpLocks/>
          </p:cNvCxnSpPr>
          <p:nvPr/>
        </p:nvCxnSpPr>
        <p:spPr>
          <a:xfrm>
            <a:off x="7714724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52A30F-4FB3-4C7D-A856-0CA491EF0955}"/>
              </a:ext>
            </a:extLst>
          </p:cNvPr>
          <p:cNvCxnSpPr>
            <a:cxnSpLocks/>
          </p:cNvCxnSpPr>
          <p:nvPr/>
        </p:nvCxnSpPr>
        <p:spPr>
          <a:xfrm>
            <a:off x="8169128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23D51E-0A1C-4515-BB1F-F41FA5579CAE}"/>
              </a:ext>
            </a:extLst>
          </p:cNvPr>
          <p:cNvCxnSpPr>
            <a:cxnSpLocks/>
          </p:cNvCxnSpPr>
          <p:nvPr/>
        </p:nvCxnSpPr>
        <p:spPr>
          <a:xfrm>
            <a:off x="8598365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1E6C43-D172-4114-9CDA-F2A41A1B82E0}"/>
              </a:ext>
            </a:extLst>
          </p:cNvPr>
          <p:cNvSpPr txBox="1"/>
          <p:nvPr/>
        </p:nvSpPr>
        <p:spPr>
          <a:xfrm>
            <a:off x="7149015" y="1634085"/>
            <a:ext cx="23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RX bits in coding 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545F2B-A662-4853-BABC-BE1B04A8A55A}"/>
              </a:ext>
            </a:extLst>
          </p:cNvPr>
          <p:cNvSpPr/>
          <p:nvPr/>
        </p:nvSpPr>
        <p:spPr>
          <a:xfrm>
            <a:off x="8347046" y="2038328"/>
            <a:ext cx="109057" cy="1926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F18BB-75A0-48DA-9D20-BAF68EC258B1}"/>
              </a:ext>
            </a:extLst>
          </p:cNvPr>
          <p:cNvSpPr txBox="1"/>
          <p:nvPr/>
        </p:nvSpPr>
        <p:spPr>
          <a:xfrm>
            <a:off x="8094829" y="2441926"/>
            <a:ext cx="6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Error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828006-FA6E-4309-BA1B-7413F6A5849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8422547" y="2201750"/>
            <a:ext cx="0" cy="240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35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and Power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0867" y="3350168"/>
                <a:ext cx="10058400" cy="235999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Power relations</a:t>
                </a:r>
              </a:p>
              <a:p>
                <a:pPr lvl="1"/>
                <a:r>
                  <a:rPr lang="en-US" dirty="0"/>
                  <a:t>Power at receiver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Noise energy per degree of freedom = Noise PSD: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Channel quality is measured by SNR 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signal to noise ratio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SNR per bit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  (pronounced “ebb-no”)  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SNR per symbol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Requirement will depend on the MCS used and the quality of the receiver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867" y="3350168"/>
                <a:ext cx="10058400" cy="2359999"/>
              </a:xfrm>
              <a:blipFill>
                <a:blip r:embed="rId2"/>
                <a:stretch>
                  <a:fillRect l="-1333" t="-4393" b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10396" y="2304490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TX </a:t>
            </a:r>
            <a:br>
              <a:rPr lang="en-US" sz="1400" dirty="0"/>
            </a:br>
            <a:r>
              <a:rPr lang="en-US" sz="1400" dirty="0"/>
              <a:t>symbols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7626" y="2025132"/>
            <a:ext cx="773723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03280" y="2605424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DAC</a:t>
            </a:r>
            <a:r>
              <a:rPr lang="es-ES" sz="1400" dirty="0"/>
              <a:t>+</a:t>
            </a:r>
            <a:br>
              <a:rPr lang="es-ES" sz="1400" dirty="0"/>
            </a:br>
            <a:r>
              <a:rPr lang="en-US" sz="1400" dirty="0"/>
              <a:t>TX filter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63079" y="259252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814666" y="1900948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509440" y="2609519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ADC +</a:t>
            </a:r>
          </a:p>
          <a:p>
            <a:pPr algn="ctr"/>
            <a:r>
              <a:rPr lang="en-US" sz="1400" dirty="0"/>
              <a:t>RX filter</a:t>
            </a:r>
          </a:p>
        </p:txBody>
      </p:sp>
      <p:cxnSp>
        <p:nvCxnSpPr>
          <p:cNvPr id="19" name="Straight Arrow Connector 18"/>
          <p:cNvCxnSpPr>
            <a:cxnSpLocks/>
            <a:stCxn id="47" idx="3"/>
            <a:endCxn id="7" idx="1"/>
          </p:cNvCxnSpPr>
          <p:nvPr/>
        </p:nvCxnSpPr>
        <p:spPr>
          <a:xfrm>
            <a:off x="2216129" y="2315278"/>
            <a:ext cx="851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7" idx="3"/>
            <a:endCxn id="36" idx="1"/>
          </p:cNvCxnSpPr>
          <p:nvPr/>
        </p:nvCxnSpPr>
        <p:spPr>
          <a:xfrm>
            <a:off x="3841349" y="2315278"/>
            <a:ext cx="3879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1" idx="3"/>
            <a:endCxn id="38" idx="1"/>
          </p:cNvCxnSpPr>
          <p:nvPr/>
        </p:nvCxnSpPr>
        <p:spPr>
          <a:xfrm flipV="1">
            <a:off x="9588389" y="2233235"/>
            <a:ext cx="809555" cy="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58625" y="2296611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RX</a:t>
            </a:r>
            <a:br>
              <a:rPr lang="en-US" sz="1400" dirty="0"/>
            </a:br>
            <a:r>
              <a:rPr lang="en-US" sz="1400" dirty="0"/>
              <a:t>symbols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024994" y="1527093"/>
                <a:ext cx="12804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Symbol </a:t>
                </a:r>
                <a:r>
                  <a:rPr lang="es-ES" sz="1400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rate</a:t>
                </a:r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994" y="1527093"/>
                <a:ext cx="1280415" cy="307777"/>
              </a:xfrm>
              <a:prstGeom prst="rect">
                <a:avLst/>
              </a:prstGeom>
              <a:blipFill>
                <a:blip r:embed="rId3"/>
                <a:stretch>
                  <a:fillRect l="-142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B946954-3A6D-4322-B3AA-40789A34CAB8}"/>
              </a:ext>
            </a:extLst>
          </p:cNvPr>
          <p:cNvSpPr/>
          <p:nvPr/>
        </p:nvSpPr>
        <p:spPr>
          <a:xfrm>
            <a:off x="10397944" y="1891596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358919-4C1A-40E7-B337-B21A48D87D0F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11171667" y="2233234"/>
            <a:ext cx="4637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7576370-CCF1-490E-9526-0DDD73E802D7}"/>
              </a:ext>
            </a:extLst>
          </p:cNvPr>
          <p:cNvSpPr txBox="1"/>
          <p:nvPr/>
        </p:nvSpPr>
        <p:spPr>
          <a:xfrm>
            <a:off x="10118131" y="2511498"/>
            <a:ext cx="1371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Equalization,</a:t>
            </a:r>
            <a:br>
              <a:rPr lang="en-US" sz="1400" dirty="0"/>
            </a:br>
            <a:r>
              <a:rPr lang="en-US" sz="1400" dirty="0" err="1"/>
              <a:t>demod</a:t>
            </a:r>
            <a:r>
              <a:rPr lang="en-US" sz="1400" dirty="0"/>
              <a:t>,</a:t>
            </a:r>
          </a:p>
          <a:p>
            <a:pPr algn="ctr"/>
            <a:r>
              <a:rPr lang="en-US" sz="1400" dirty="0"/>
              <a:t>decoding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C1BEB50-BCEC-47F3-9F1C-97BBEFD5C84D}"/>
              </a:ext>
            </a:extLst>
          </p:cNvPr>
          <p:cNvSpPr/>
          <p:nvPr/>
        </p:nvSpPr>
        <p:spPr>
          <a:xfrm>
            <a:off x="1568820" y="2025132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6D7B946-3683-4CA9-8216-3E29C27BF1C1}"/>
              </a:ext>
            </a:extLst>
          </p:cNvPr>
          <p:cNvCxnSpPr>
            <a:cxnSpLocks/>
          </p:cNvCxnSpPr>
          <p:nvPr/>
        </p:nvCxnSpPr>
        <p:spPr>
          <a:xfrm>
            <a:off x="1174459" y="2311906"/>
            <a:ext cx="394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01157AE-C9F1-4D57-A76C-2854D5478470}"/>
              </a:ext>
            </a:extLst>
          </p:cNvPr>
          <p:cNvSpPr txBox="1"/>
          <p:nvPr/>
        </p:nvSpPr>
        <p:spPr>
          <a:xfrm>
            <a:off x="492207" y="2413819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Info</a:t>
            </a:r>
            <a:br>
              <a:rPr lang="en-US" sz="1400" dirty="0"/>
            </a:br>
            <a:r>
              <a:rPr lang="en-US" sz="1400" dirty="0"/>
              <a:t>bits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D8BECD-873A-4346-86EA-99FD75B56C6E}"/>
              </a:ext>
            </a:extLst>
          </p:cNvPr>
          <p:cNvSpPr txBox="1"/>
          <p:nvPr/>
        </p:nvSpPr>
        <p:spPr>
          <a:xfrm>
            <a:off x="11066161" y="1605920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Estimated bits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749277-8C63-47CB-87C3-0B38B760B9E1}"/>
              </a:ext>
            </a:extLst>
          </p:cNvPr>
          <p:cNvSpPr/>
          <p:nvPr/>
        </p:nvSpPr>
        <p:spPr>
          <a:xfrm>
            <a:off x="4229321" y="2025133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78898317-7E23-4908-89FD-0AB8C101D36D}"/>
              </a:ext>
            </a:extLst>
          </p:cNvPr>
          <p:cNvSpPr/>
          <p:nvPr/>
        </p:nvSpPr>
        <p:spPr>
          <a:xfrm rot="10800000">
            <a:off x="4997911" y="1700074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8B02CAD-3416-44B0-A476-7AF7B73937FF}"/>
              </a:ext>
            </a:extLst>
          </p:cNvPr>
          <p:cNvCxnSpPr>
            <a:cxnSpLocks/>
            <a:stCxn id="36" idx="3"/>
            <a:endCxn id="41" idx="0"/>
          </p:cNvCxnSpPr>
          <p:nvPr/>
        </p:nvCxnSpPr>
        <p:spPr>
          <a:xfrm flipV="1">
            <a:off x="4948227" y="1943002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973BD4F4-468E-4AE1-AD79-F0B180E85DAB}"/>
              </a:ext>
            </a:extLst>
          </p:cNvPr>
          <p:cNvSpPr/>
          <p:nvPr/>
        </p:nvSpPr>
        <p:spPr>
          <a:xfrm rot="10800000">
            <a:off x="7170700" y="1662583"/>
            <a:ext cx="403361" cy="286041"/>
          </a:xfrm>
          <a:prstGeom prst="triangl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9D61A25-E861-4EB5-9B1D-5F4690C4ADF5}"/>
              </a:ext>
            </a:extLst>
          </p:cNvPr>
          <p:cNvCxnSpPr>
            <a:cxnSpLocks/>
            <a:stCxn id="51" idx="1"/>
            <a:endCxn id="48" idx="0"/>
          </p:cNvCxnSpPr>
          <p:nvPr/>
        </p:nvCxnSpPr>
        <p:spPr>
          <a:xfrm rot="10800000">
            <a:off x="7372381" y="1948624"/>
            <a:ext cx="315091" cy="2967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0042DBC-A612-4702-B266-9D914FE869B2}"/>
              </a:ext>
            </a:extLst>
          </p:cNvPr>
          <p:cNvSpPr/>
          <p:nvPr/>
        </p:nvSpPr>
        <p:spPr>
          <a:xfrm>
            <a:off x="7687471" y="1903747"/>
            <a:ext cx="718906" cy="6832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CD688F5-2BB7-4BEE-9652-71F338A9808E}"/>
              </a:ext>
            </a:extLst>
          </p:cNvPr>
          <p:cNvCxnSpPr>
            <a:cxnSpLocks/>
            <a:stCxn id="51" idx="3"/>
            <a:endCxn id="11" idx="1"/>
          </p:cNvCxnSpPr>
          <p:nvPr/>
        </p:nvCxnSpPr>
        <p:spPr>
          <a:xfrm flipV="1">
            <a:off x="8406377" y="2242587"/>
            <a:ext cx="408289" cy="2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1CA3800-B92E-404C-B2BB-E294BAB13A10}"/>
              </a:ext>
            </a:extLst>
          </p:cNvPr>
          <p:cNvSpPr txBox="1"/>
          <p:nvPr/>
        </p:nvSpPr>
        <p:spPr>
          <a:xfrm>
            <a:off x="1206674" y="2627001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Coding</a:t>
            </a:r>
            <a:r>
              <a:rPr lang="es-ES" sz="1400" dirty="0"/>
              <a:t> </a:t>
            </a:r>
            <a:br>
              <a:rPr lang="es-ES" sz="1400" dirty="0"/>
            </a:br>
            <a:r>
              <a:rPr lang="es-ES" sz="1400" dirty="0"/>
              <a:t>+ </a:t>
            </a:r>
            <a:r>
              <a:rPr lang="es-ES" sz="1400" dirty="0" err="1"/>
              <a:t>modulation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4670E-FE9F-450C-A7B1-8836AF6814EB}"/>
              </a:ext>
            </a:extLst>
          </p:cNvPr>
          <p:cNvSpPr txBox="1"/>
          <p:nvPr/>
        </p:nvSpPr>
        <p:spPr>
          <a:xfrm>
            <a:off x="7331709" y="257582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Down-</a:t>
            </a:r>
            <a:r>
              <a:rPr lang="en-US" sz="1400" dirty="0"/>
              <a:t>conversion</a:t>
            </a:r>
            <a:endParaRPr lang="en-US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3BCAB1B-2423-45C8-8B9A-D005F272557D}"/>
              </a:ext>
            </a:extLst>
          </p:cNvPr>
          <p:cNvSpPr/>
          <p:nvPr/>
        </p:nvSpPr>
        <p:spPr>
          <a:xfrm>
            <a:off x="5428778" y="2230953"/>
            <a:ext cx="716764" cy="154539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91335E-1D69-473F-9E15-3009868AF605}"/>
              </a:ext>
            </a:extLst>
          </p:cNvPr>
          <p:cNvSpPr txBox="1"/>
          <p:nvPr/>
        </p:nvSpPr>
        <p:spPr>
          <a:xfrm>
            <a:off x="5577454" y="247429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Pathloss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B5E12-41E9-4BBD-B074-153B38CB0830}"/>
                  </a:ext>
                </a:extLst>
              </p:cNvPr>
              <p:cNvSpPr txBox="1"/>
              <p:nvPr/>
            </p:nvSpPr>
            <p:spPr>
              <a:xfrm>
                <a:off x="4967113" y="1363946"/>
                <a:ext cx="4616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B5E12-41E9-4BBD-B074-153B38CB0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113" y="1363946"/>
                <a:ext cx="46166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FF31ED-1950-4E05-A14B-C413BE5F0450}"/>
                  </a:ext>
                </a:extLst>
              </p:cNvPr>
              <p:cNvSpPr txBox="1"/>
              <p:nvPr/>
            </p:nvSpPr>
            <p:spPr>
              <a:xfrm>
                <a:off x="6890420" y="1363311"/>
                <a:ext cx="10422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𝐺𝑃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FF31ED-1950-4E05-A14B-C413BE5F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20" y="1363311"/>
                <a:ext cx="104227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3B6F7A-5FFA-4977-B320-BE47BD7C7080}"/>
                  </a:ext>
                </a:extLst>
              </p:cNvPr>
              <p:cNvSpPr txBox="1"/>
              <p:nvPr/>
            </p:nvSpPr>
            <p:spPr>
              <a:xfrm>
                <a:off x="448719" y="1837475"/>
                <a:ext cx="7153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3B6F7A-5FFA-4977-B320-BE47BD7C7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19" y="1837475"/>
                <a:ext cx="715324" cy="307777"/>
              </a:xfrm>
              <a:prstGeom prst="rect">
                <a:avLst/>
              </a:prstGeom>
              <a:blipFill>
                <a:blip r:embed="rId6"/>
                <a:stretch>
                  <a:fillRect l="-2564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5AA3A87-898A-4106-92BD-B038A48F3BB5}"/>
              </a:ext>
            </a:extLst>
          </p:cNvPr>
          <p:cNvSpPr/>
          <p:nvPr/>
        </p:nvSpPr>
        <p:spPr>
          <a:xfrm>
            <a:off x="6166011" y="2180430"/>
            <a:ext cx="217013" cy="245892"/>
          </a:xfrm>
          <a:prstGeom prst="ellipse">
            <a:avLst/>
          </a:prstGeom>
          <a:solidFill>
            <a:srgbClr val="CC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+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EEB5188-715C-4C34-8153-F5BA590EE065}"/>
              </a:ext>
            </a:extLst>
          </p:cNvPr>
          <p:cNvSpPr/>
          <p:nvPr/>
        </p:nvSpPr>
        <p:spPr>
          <a:xfrm>
            <a:off x="6435908" y="2215662"/>
            <a:ext cx="787789" cy="169830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62D6F4E9-3C8C-4F63-AE10-F8446B29FE55}"/>
              </a:ext>
            </a:extLst>
          </p:cNvPr>
          <p:cNvSpPr/>
          <p:nvPr/>
        </p:nvSpPr>
        <p:spPr>
          <a:xfrm rot="5400000">
            <a:off x="6018992" y="1772238"/>
            <a:ext cx="505842" cy="169830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007293-7CF0-4658-B621-CEBDFFD20637}"/>
                  </a:ext>
                </a:extLst>
              </p:cNvPr>
              <p:cNvSpPr txBox="1"/>
              <p:nvPr/>
            </p:nvSpPr>
            <p:spPr>
              <a:xfrm>
                <a:off x="5586113" y="1354806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Noise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007293-7CF0-4658-B621-CEBDFFD20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113" y="1354806"/>
                <a:ext cx="1371600" cy="307777"/>
              </a:xfrm>
              <a:prstGeom prst="rect">
                <a:avLst/>
              </a:prstGeom>
              <a:blipFill>
                <a:blip r:embed="rId7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711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7D4E-ECE6-4C9D-B421-95480143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A84379-6CF2-4A8C-8DA4-12E8BA5DD9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system uses: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Convolutional code shown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b="0" dirty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16-QAM</a:t>
                </a:r>
              </a:p>
              <a:p>
                <a:pPr lvl="1"/>
                <a:r>
                  <a:rPr lang="en-US" dirty="0"/>
                  <a:t>Symbol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Msym</a:t>
                </a:r>
                <a:r>
                  <a:rPr lang="en-US" dirty="0"/>
                  <a:t>/s.  No excess bandwidth</a:t>
                </a:r>
              </a:p>
              <a:p>
                <a:pPr lvl="1"/>
                <a:r>
                  <a:rPr lang="en-US" dirty="0"/>
                  <a:t>Transmit power: 23 dBm</a:t>
                </a:r>
              </a:p>
              <a:p>
                <a:pPr lvl="1"/>
                <a:r>
                  <a:rPr lang="en-US" dirty="0"/>
                  <a:t>RX noise PSD:  -170 dBm/Hz (including NF)</a:t>
                </a:r>
              </a:p>
              <a:p>
                <a:r>
                  <a:rPr lang="en-US" dirty="0"/>
                  <a:t>For a 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find the maximum path loss</a:t>
                </a:r>
              </a:p>
              <a:p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From graph 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≈4.5 </m:t>
                    </m:r>
                  </m:oMath>
                </a14:m>
                <a:r>
                  <a:rPr lang="en-US" dirty="0"/>
                  <a:t>dB</a:t>
                </a:r>
              </a:p>
              <a:p>
                <a:pPr lvl="1"/>
                <a:r>
                  <a:rPr lang="en-US" dirty="0"/>
                  <a:t>Information rate is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=200 </m:t>
                    </m:r>
                  </m:oMath>
                </a14:m>
                <a:r>
                  <a:rPr lang="en-US" dirty="0"/>
                  <a:t>Mbps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.  </a:t>
                </a:r>
              </a:p>
              <a:p>
                <a:pPr lvl="1"/>
                <a:r>
                  <a:rPr lang="en-US" dirty="0"/>
                  <a:t>In dB scale: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=4.5+3+80−170=−82.5 </m:t>
                    </m:r>
                  </m:oMath>
                </a14:m>
                <a:r>
                  <a:rPr lang="en-US" dirty="0"/>
                  <a:t>dBm</a:t>
                </a:r>
              </a:p>
              <a:p>
                <a:pPr lvl="1"/>
                <a:r>
                  <a:rPr lang="en-US" dirty="0"/>
                  <a:t>Hence, max path loss is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=23−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−82.5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=105.5</m:t>
                    </m:r>
                  </m:oMath>
                </a14:m>
                <a:r>
                  <a:rPr lang="en-US" dirty="0"/>
                  <a:t> dB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A84379-6CF2-4A8C-8DA4-12E8BA5DD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A51-6449-4ACA-BBF8-6F0D26C7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7480C-6628-4687-9FC8-D4B89432A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437" y="726944"/>
            <a:ext cx="3538134" cy="394442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68A94-1551-41E8-98CD-D33CCA1D81E0}"/>
              </a:ext>
            </a:extLst>
          </p:cNvPr>
          <p:cNvCxnSpPr>
            <a:cxnSpLocks/>
          </p:cNvCxnSpPr>
          <p:nvPr/>
        </p:nvCxnSpPr>
        <p:spPr>
          <a:xfrm>
            <a:off x="8841996" y="1861656"/>
            <a:ext cx="637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EFDB53-8821-4303-80BE-F928320DC625}"/>
              </a:ext>
            </a:extLst>
          </p:cNvPr>
          <p:cNvCxnSpPr/>
          <p:nvPr/>
        </p:nvCxnSpPr>
        <p:spPr>
          <a:xfrm>
            <a:off x="9479559" y="1872142"/>
            <a:ext cx="75501" cy="2273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E94FF2E-4164-4CED-9A59-BBB9FF0D6EEB}"/>
              </a:ext>
            </a:extLst>
          </p:cNvPr>
          <p:cNvSpPr txBox="1"/>
          <p:nvPr/>
        </p:nvSpPr>
        <p:spPr>
          <a:xfrm>
            <a:off x="10002808" y="4709292"/>
            <a:ext cx="14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Proakis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36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Shannon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Capacity</a:t>
                </a:r>
                <a:r>
                  <a:rPr lang="en-US" sz="2400" dirty="0"/>
                  <a:t> = max rate achievable given bandwidth and SNR</a:t>
                </a:r>
              </a:p>
              <a:p>
                <a:pPr lvl="1"/>
                <a:r>
                  <a:rPr lang="en-US" sz="2200" dirty="0"/>
                  <a:t>Rate optimized over all possible MCSs and communication schemes.</a:t>
                </a:r>
              </a:p>
              <a:p>
                <a:r>
                  <a:rPr lang="en-US" sz="2400" dirty="0"/>
                  <a:t>Given by classic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Shannon formula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sz="2400" dirty="0"/>
                  <a:t>Capacity relates theoretical rate to two key parameters:</a:t>
                </a:r>
              </a:p>
              <a:p>
                <a:pPr lvl="1"/>
                <a:r>
                  <a:rPr lang="en-US" sz="2000" dirty="0"/>
                  <a:t>B = bandwidth in Hz</a:t>
                </a:r>
              </a:p>
              <a:p>
                <a:pPr lvl="1"/>
                <a:r>
                  <a:rPr lang="en-US" sz="2000" dirty="0"/>
                  <a:t>SNR in linear scale (not dB!!!)</a:t>
                </a:r>
              </a:p>
              <a:p>
                <a:r>
                  <a:rPr lang="en-US" sz="2200" dirty="0"/>
                  <a:t>Mathematical result from classic paper in 1948.  </a:t>
                </a:r>
                <a:endParaRPr lang="en-US" sz="2000" dirty="0"/>
              </a:p>
              <a:p>
                <a:pPr>
                  <a:buFont typeface="Wingdings" pitchFamily="2" charset="2"/>
                  <a:buNone/>
                </a:pPr>
                <a:endParaRPr lang="en-US" sz="24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410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and Power-Limited Regions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0261" y="1524000"/>
                <a:ext cx="6346177" cy="4572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Shannon formula: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Power-Limited region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2200" dirty="0"/>
                  <a:t>As </a:t>
                </a:r>
                <a14:m>
                  <m:oMath xmlns:m="http://schemas.openxmlformats.org/officeDocument/2006/math"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→∞,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 </a:t>
                </a:r>
              </a:p>
              <a:p>
                <a:pPr lvl="1"/>
                <a:r>
                  <a:rPr lang="en-US" sz="2200" dirty="0"/>
                  <a:t>Rate linearly increases with power / SNR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Bandwidth-limited region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2200" dirty="0"/>
                  <a:t>For large SNR,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Linearly increases in bandwidth, </a:t>
                </a:r>
              </a:p>
              <a:p>
                <a:pPr lvl="1"/>
                <a:r>
                  <a:rPr lang="en-US" sz="2200" dirty="0"/>
                  <a:t>Logarithmically increase in SNR.  </a:t>
                </a:r>
              </a:p>
              <a:p>
                <a:pPr lvl="1"/>
                <a:r>
                  <a:rPr lang="en-US" sz="2200" dirty="0"/>
                  <a:t>Increasing SNR has little practical value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0261" y="1524000"/>
                <a:ext cx="6346177" cy="4572000"/>
              </a:xfrm>
              <a:blipFill>
                <a:blip r:embed="rId2"/>
                <a:stretch>
                  <a:fillRect l="-2786" t="-2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330750-D09E-4655-A569-C18A8A54B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348" y="2147756"/>
            <a:ext cx="4800895" cy="318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94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 simple noise and interference calculations</a:t>
            </a:r>
          </a:p>
          <a:p>
            <a:r>
              <a:rPr lang="en-US" dirty="0"/>
              <a:t>Define key communication requirements </a:t>
            </a:r>
          </a:p>
          <a:p>
            <a:pPr lvl="1"/>
            <a:r>
              <a:rPr lang="en-US" dirty="0"/>
              <a:t>BER, BLER, information rate, spectral efficiency,  bandwidth</a:t>
            </a:r>
          </a:p>
          <a:p>
            <a:pPr lvl="1"/>
            <a:r>
              <a:rPr lang="en-US" dirty="0"/>
              <a:t>SNR:  Energy per bit and energy per symbol</a:t>
            </a:r>
          </a:p>
          <a:p>
            <a:r>
              <a:rPr lang="en-US" dirty="0"/>
              <a:t>Estimate rate based on simple models or from link curves</a:t>
            </a:r>
          </a:p>
          <a:p>
            <a:r>
              <a:rPr lang="en-US" dirty="0"/>
              <a:t>Perform simple link budget calculations</a:t>
            </a:r>
          </a:p>
          <a:p>
            <a:r>
              <a:rPr lang="en-US" dirty="0"/>
              <a:t>Qualitatively describe various propagation mechanisms in real world settings</a:t>
            </a:r>
          </a:p>
          <a:p>
            <a:r>
              <a:rPr lang="en-US" dirty="0"/>
              <a:t>Compute reflected power from the radar equation</a:t>
            </a:r>
          </a:p>
          <a:p>
            <a:r>
              <a:rPr lang="en-US" dirty="0"/>
              <a:t>Generate samples from a statistical path loss model</a:t>
            </a:r>
          </a:p>
          <a:p>
            <a:r>
              <a:rPr lang="en-US" dirty="0"/>
              <a:t>Compute rate and SNR distributions using a statistical path loss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99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Rate vs. Shannon Capacity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Theoretical Shannon capacity cannot be achieved </a:t>
                </a:r>
              </a:p>
              <a:p>
                <a:pPr lvl="1"/>
                <a:r>
                  <a:rPr lang="en-US" sz="2200" dirty="0"/>
                  <a:t>Needs infinite computation and delay.</a:t>
                </a:r>
              </a:p>
              <a:p>
                <a:r>
                  <a:rPr lang="en-US" sz="2400" dirty="0"/>
                  <a:t>Practical modems achieve a rate below Shannon limit.</a:t>
                </a:r>
                <a:endParaRPr lang="en-US" sz="2200" dirty="0"/>
              </a:p>
              <a:p>
                <a:r>
                  <a:rPr lang="en-US" sz="2400" dirty="0"/>
                  <a:t>Useful model: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𝛽𝛾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lvl="1"/>
                <a:r>
                  <a:rPr lang="en-US" sz="2000" dirty="0">
                    <a:latin typeface="Symbol" pitchFamily="18" charset="2"/>
                  </a:rPr>
                  <a:t>D</a:t>
                </a:r>
                <a:r>
                  <a:rPr lang="en-US" sz="2000" dirty="0"/>
                  <a:t>=fraction overhead</a:t>
                </a:r>
              </a:p>
              <a:p>
                <a:pPr lvl="1"/>
                <a:r>
                  <a:rPr lang="en-US" sz="2000" dirty="0">
                    <a:latin typeface="Symbol" pitchFamily="18" charset="2"/>
                  </a:rPr>
                  <a:t>b</a:t>
                </a:r>
                <a:r>
                  <a:rPr lang="en-US" sz="2000" dirty="0"/>
                  <a:t>=loss factor, usually quoted in dB</a:t>
                </a:r>
              </a:p>
              <a:p>
                <a:pPr lvl="1"/>
                <a:r>
                  <a:rPr lang="en-US" sz="2000" dirty="0"/>
                  <a:t>Often say “system is </a:t>
                </a:r>
                <a:r>
                  <a:rPr lang="en-US" sz="2000" dirty="0">
                    <a:latin typeface="Symbol" pitchFamily="18" charset="2"/>
                  </a:rPr>
                  <a:t>b </a:t>
                </a:r>
                <a:r>
                  <a:rPr lang="en-US" sz="2000" dirty="0"/>
                  <a:t>dB below capacity”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can be thought of as an “effective” SNR</a:t>
                </a:r>
              </a:p>
              <a:p>
                <a:r>
                  <a:rPr lang="en-US" sz="2200" dirty="0"/>
                  <a:t>Usually loss from capacity is at least 3dB</a:t>
                </a:r>
              </a:p>
              <a:p>
                <a:pPr lvl="1"/>
                <a:r>
                  <a:rPr lang="en-US" sz="2000" dirty="0"/>
                  <a:t>Often higher depending on receiver complexity and other factors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697" t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vs. Capacity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What is the maximum rate for a system:</a:t>
                </a:r>
                <a:endParaRPr lang="en-US" sz="2600" dirty="0"/>
              </a:p>
              <a:p>
                <a:pPr lvl="1"/>
                <a:r>
                  <a:rPr lang="en-US" sz="2000" dirty="0"/>
                  <a:t>20% overhead, 10 MHz bandwidth, SNR=12 dB </a:t>
                </a:r>
              </a:p>
              <a:p>
                <a:pPr lvl="1"/>
                <a:r>
                  <a:rPr lang="en-US" sz="2000" dirty="0"/>
                  <a:t>Operates at 3dB below Shannon capacity</a:t>
                </a:r>
              </a:p>
              <a:p>
                <a:r>
                  <a:rPr lang="en-US" sz="2800" dirty="0"/>
                  <a:t>Answer:  </a:t>
                </a:r>
              </a:p>
              <a:p>
                <a:pPr lvl="1"/>
                <a:r>
                  <a:rPr lang="en-US" sz="2000" dirty="0"/>
                  <a:t>Effective SNR: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2−3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9 </m:t>
                    </m:r>
                  </m:oMath>
                </a14:m>
                <a:r>
                  <a:rPr lang="en-US" sz="2000" dirty="0" err="1"/>
                  <a:t>dB.</a:t>
                </a:r>
                <a:r>
                  <a:rPr lang="en-US" sz="2000" dirty="0"/>
                  <a:t>  In linear scale</a:t>
                </a:r>
                <a:r>
                  <a:rPr lang="es-E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=8 </m:t>
                    </m:r>
                  </m:oMath>
                </a14:m>
                <a:r>
                  <a:rPr lang="en-US" sz="2000" dirty="0"/>
                  <a:t>(since 9=3(3))</a:t>
                </a:r>
              </a:p>
              <a:p>
                <a:pPr lvl="1"/>
                <a:r>
                  <a:rPr lang="en-US" sz="2000" dirty="0"/>
                  <a:t>Therefore,</a:t>
                </a:r>
                <a:br>
                  <a:rPr lang="en-US" sz="2000" dirty="0"/>
                </a:b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𝛽𝛾</m:t>
                            </m:r>
                          </m:e>
                        </m:d>
                      </m:e>
                    </m:func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e>
                    </m:d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func>
                      <m:func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(1+8)</m:t>
                        </m:r>
                      </m:e>
                    </m:func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=25.3</m:t>
                    </m:r>
                  </m:oMath>
                </a14:m>
                <a:r>
                  <a:rPr lang="en-US" sz="2000" dirty="0"/>
                  <a:t>  Mbps</a:t>
                </a:r>
                <a:br>
                  <a:rPr lang="en-US" sz="2000" dirty="0"/>
                </a:br>
                <a:endParaRPr lang="en-US" sz="2000" dirty="0"/>
              </a:p>
              <a:p>
                <a:pPr lvl="1"/>
                <a:r>
                  <a:rPr lang="en-US" sz="2000" dirty="0"/>
                  <a:t>Note the final units are in Mbps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939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ADF6-879F-4F68-B3A5-27F310804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DD97-AE43-48AE-9475-2FB5A4D7B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070" y="4700427"/>
            <a:ext cx="9492751" cy="1230589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/>
              <a:t>ink budget:  Measures final SNR as a function of TX power and all impairments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5E444-51F3-4A3A-B1A7-1D9A0397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AF2A73-F4FE-4193-958A-81687EAFC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66369"/>
              </p:ext>
            </p:extLst>
          </p:nvPr>
        </p:nvGraphicFramePr>
        <p:xfrm>
          <a:off x="1820738" y="1589613"/>
          <a:ext cx="8611483" cy="2848017"/>
        </p:xfrm>
        <a:graphic>
          <a:graphicData uri="http://schemas.openxmlformats.org/drawingml/2006/table">
            <a:tbl>
              <a:tblPr/>
              <a:tblGrid>
                <a:gridCol w="2759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5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Item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Value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Remarks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Transmit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23.0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200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transmitter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Distanced based path loss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Will depend on propagation model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Shadowing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20.0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Will depend on obstructions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Receive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-87.0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TX power - path loss - shadowing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Bandwidth (MHz)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BW of 802.11 signal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Noise figure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Will depend of implementation of receiver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Noise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-96.0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-174 +10log(BW) + NF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SNR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RX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pow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- Noise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pow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838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D3C3-D3B7-4C8E-9F7A-ABF983C2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Rate in Free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EB270-9821-4285-BC81-2E83ECE77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similar to small cell transmission</a:t>
            </a:r>
          </a:p>
          <a:p>
            <a:r>
              <a:rPr lang="en-US" dirty="0"/>
              <a:t>Can get data rate of 5 km!</a:t>
            </a:r>
          </a:p>
          <a:p>
            <a:r>
              <a:rPr lang="en-US" dirty="0"/>
              <a:t>Since we assume free-space</a:t>
            </a:r>
          </a:p>
          <a:p>
            <a:pPr lvl="1"/>
            <a:r>
              <a:rPr lang="en-US" dirty="0"/>
              <a:t>Will be much worse in reality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0917-4725-4EF5-ADED-86DC5D3F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DDCA9-5D49-4B04-AA81-116135E2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13" y="3221385"/>
            <a:ext cx="4137057" cy="3517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BA677-2E69-46CE-92CD-20322210E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451" y="1539279"/>
            <a:ext cx="4541415" cy="461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99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74599" y="2397900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3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865E-3D77-4534-A529-82490751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 and Refractions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3863" y="1577130"/>
                <a:ext cx="4563611" cy="42919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Occur at any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dielectric interface</a:t>
                </a:r>
              </a:p>
              <a:p>
                <a:pPr lvl="1"/>
                <a:r>
                  <a:rPr lang="en-US" dirty="0"/>
                  <a:t>Change in characteristic impedance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Consider two separate polarizations</a:t>
                </a:r>
              </a:p>
              <a:p>
                <a:pPr lvl="1"/>
                <a:r>
                  <a:rPr lang="en-US" dirty="0"/>
                  <a:t>Parallel and perpendicular</a:t>
                </a:r>
              </a:p>
              <a:p>
                <a:r>
                  <a:rPr lang="en-US" dirty="0"/>
                  <a:t>Reflected components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  Reflects in opposite angle </a:t>
                </a:r>
              </a:p>
              <a:p>
                <a:r>
                  <a:rPr lang="en-US" dirty="0"/>
                  <a:t>Refracted / transmission component: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rad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May be no components</a:t>
                </a:r>
              </a:p>
              <a:p>
                <a:r>
                  <a:rPr lang="en-US" dirty="0"/>
                  <a:t>Complex gains on each component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Polarization may in general 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3863" y="1577130"/>
                <a:ext cx="4563611" cy="4291966"/>
              </a:xfrm>
              <a:blipFill>
                <a:blip r:embed="rId2"/>
                <a:stretch>
                  <a:fillRect l="-3204" t="-2131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231B0-9AD4-4F09-B7E2-9EC47200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54651-565F-4F15-AAF8-CCB28A9C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9" y="1710480"/>
            <a:ext cx="5600700" cy="293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A95BFB-5B28-4172-858B-033885AAD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659" y="4859620"/>
            <a:ext cx="21336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BF76B-27E7-44C3-AF40-6A43B5C23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914" y="4859620"/>
            <a:ext cx="2009775" cy="857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2B7C0-6338-48D8-A0A6-0A48AD3D5D00}"/>
              </a:ext>
            </a:extLst>
          </p:cNvPr>
          <p:cNvSpPr txBox="1"/>
          <p:nvPr/>
        </p:nvSpPr>
        <p:spPr>
          <a:xfrm>
            <a:off x="812509" y="1495040"/>
            <a:ext cx="384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Sean Hum, </a:t>
            </a:r>
            <a:r>
              <a:rPr lang="es-ES" dirty="0" err="1">
                <a:hlinkClick r:id="rId6"/>
              </a:rPr>
              <a:t>Lecture</a:t>
            </a:r>
            <a:r>
              <a:rPr lang="es-ES" dirty="0">
                <a:hlinkClick r:id="rId6"/>
              </a:rPr>
              <a:t> Notes</a:t>
            </a:r>
            <a:r>
              <a:rPr lang="es-ES" dirty="0"/>
              <a:t>, U </a:t>
            </a:r>
            <a:r>
              <a:rPr lang="es-ES" dirty="0" err="1"/>
              <a:t>of</a:t>
            </a:r>
            <a:r>
              <a:rPr lang="es-ES" dirty="0"/>
              <a:t> Toronto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599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865E-3D77-4534-A529-82490751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Reflectors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1861" y="1577130"/>
                <a:ext cx="4865613" cy="42919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a perfect conductor: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All signal is reflected back: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 transmission component:  </a:t>
                </a:r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Polarization direction is unchanged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1861" y="1577130"/>
                <a:ext cx="4865613" cy="4291966"/>
              </a:xfrm>
              <a:blipFill>
                <a:blip r:embed="rId2"/>
                <a:stretch>
                  <a:fillRect l="-300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231B0-9AD4-4F09-B7E2-9EC47200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95BFB-5B28-4172-858B-033885AA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726270"/>
            <a:ext cx="21336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BF76B-27E7-44C3-AF40-6A43B5C235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13" b="6105"/>
          <a:stretch/>
        </p:blipFill>
        <p:spPr>
          <a:xfrm>
            <a:off x="3686190" y="4784993"/>
            <a:ext cx="1937177" cy="804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2B7C0-6338-48D8-A0A6-0A48AD3D5D00}"/>
              </a:ext>
            </a:extLst>
          </p:cNvPr>
          <p:cNvSpPr txBox="1"/>
          <p:nvPr/>
        </p:nvSpPr>
        <p:spPr>
          <a:xfrm>
            <a:off x="812509" y="1495040"/>
            <a:ext cx="384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Sean Hum, </a:t>
            </a:r>
            <a:r>
              <a:rPr lang="es-ES" dirty="0" err="1">
                <a:hlinkClick r:id="rId5"/>
              </a:rPr>
              <a:t>Lecture</a:t>
            </a:r>
            <a:r>
              <a:rPr lang="es-ES" dirty="0">
                <a:hlinkClick r:id="rId5"/>
              </a:rPr>
              <a:t> Notes</a:t>
            </a:r>
            <a:r>
              <a:rPr lang="es-ES" dirty="0"/>
              <a:t>, U </a:t>
            </a:r>
            <a:r>
              <a:rPr lang="es-ES" dirty="0" err="1"/>
              <a:t>of</a:t>
            </a:r>
            <a:r>
              <a:rPr lang="es-ES" dirty="0"/>
              <a:t> Toronto</a:t>
            </a:r>
            <a:endParaRPr lang="en-US" dirty="0"/>
          </a:p>
        </p:txBody>
      </p:sp>
      <p:pic>
        <p:nvPicPr>
          <p:cNvPr id="1026" name="Picture 2" descr="Metallic reflections - Metal Graphics">
            <a:extLst>
              <a:ext uri="{FF2B5EF4-FFF2-40B4-BE49-F238E27FC236}">
                <a16:creationId xmlns:a16="http://schemas.microsoft.com/office/drawing/2014/main" id="{C65F02A9-ED80-4043-B84B-F1BAEBA40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65" y="2567118"/>
            <a:ext cx="2457279" cy="172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does reflection affect radio waves?">
            <a:extLst>
              <a:ext uri="{FF2B5EF4-FFF2-40B4-BE49-F238E27FC236}">
                <a16:creationId xmlns:a16="http://schemas.microsoft.com/office/drawing/2014/main" id="{70D407D6-7F34-4D1B-8A4A-879A929E2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650" y="2628899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30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Through Typical Materials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7467600" y="1600200"/>
            <a:ext cx="3688080" cy="2819400"/>
          </a:xfrm>
        </p:spPr>
        <p:txBody>
          <a:bodyPr>
            <a:normAutofit/>
          </a:bodyPr>
          <a:lstStyle/>
          <a:p>
            <a:r>
              <a:rPr lang="en-US" dirty="0"/>
              <a:t>Radio waves can transmit through materials, but with attenuation</a:t>
            </a:r>
          </a:p>
          <a:p>
            <a:endParaRPr lang="en-US" dirty="0"/>
          </a:p>
          <a:p>
            <a:r>
              <a:rPr lang="en-US" sz="2200" dirty="0"/>
              <a:t>Source: City of Cumberland, Maryland </a:t>
            </a:r>
            <a:r>
              <a:rPr lang="en-US" sz="2200" dirty="0" err="1"/>
              <a:t>WiFi</a:t>
            </a:r>
            <a:r>
              <a:rPr lang="en-US" sz="2200" dirty="0"/>
              <a:t> study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0" y="1452880"/>
          <a:ext cx="5029200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1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7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Building Material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2.4 GHz Attenuation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Solid Wood Door1. 75"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Steel Fire/Exit Door 1.75"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Steel Fire/Exit Door 2.5"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Brick 3.5"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Concrete Wall 18"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Glass Divider 0.5"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Interior Solid Wall 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Marble 2"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Exterior Double Pane Coated Glass 1"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Exterior Single Pane Window 0.5"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73D4-900B-462A-8DD3-78FAD124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 Models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5BD8E-C550-4DAE-AE82-21F38023D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MATLAB Phased Array Toolbox has many models atmospheric attenuation</a:t>
            </a:r>
          </a:p>
          <a:p>
            <a:pPr lvl="1"/>
            <a:r>
              <a:rPr lang="en-US" dirty="0"/>
              <a:t>Commands for free space path loss, and attenuation for fog, gas and rain</a:t>
            </a:r>
          </a:p>
          <a:p>
            <a:pPr lvl="1"/>
            <a:r>
              <a:rPr lang="en-US" dirty="0"/>
              <a:t>Based on well-studied measurements</a:t>
            </a:r>
          </a:p>
          <a:p>
            <a:r>
              <a:rPr lang="en-US" dirty="0"/>
              <a:t>Note:  Water absorption is particularly important to model for </a:t>
            </a:r>
            <a:r>
              <a:rPr lang="en-US" dirty="0" err="1"/>
              <a:t>mmWave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29245-091A-4A94-8576-BD6516F1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BE7347-9D53-412F-8622-F584908E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100" y="3080805"/>
            <a:ext cx="4349734" cy="2788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5AB9EC-09B3-439A-83ED-32AD97E58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946" y="3080805"/>
            <a:ext cx="39528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06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Specular</a:t>
            </a:r>
            <a:r>
              <a:rPr lang="en-US" dirty="0"/>
              <a:t> Reflections &amp; Scattering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47955" y="4037521"/>
            <a:ext cx="10570129" cy="1982279"/>
          </a:xfrm>
        </p:spPr>
        <p:txBody>
          <a:bodyPr>
            <a:normAutofit/>
          </a:bodyPr>
          <a:lstStyle/>
          <a:p>
            <a:r>
              <a:rPr lang="en-US" dirty="0"/>
              <a:t>Due to surface roughness, reflected radio waves can be scattered in many directions.</a:t>
            </a:r>
          </a:p>
          <a:p>
            <a:r>
              <a:rPr lang="en-US" dirty="0"/>
              <a:t>Amount of power loss in </a:t>
            </a:r>
            <a:r>
              <a:rPr lang="en-US" dirty="0" err="1"/>
              <a:t>specular</a:t>
            </a:r>
            <a:r>
              <a:rPr lang="en-US" dirty="0"/>
              <a:t> component related to height of surface irregularities.</a:t>
            </a:r>
          </a:p>
          <a:p>
            <a:r>
              <a:rPr lang="en-US" dirty="0"/>
              <a:t>Texts provides probabilistic models to estimate power loss based on random height variations.</a:t>
            </a:r>
          </a:p>
        </p:txBody>
      </p:sp>
      <p:pic>
        <p:nvPicPr>
          <p:cNvPr id="5" name="Picture 4" descr="specular reflec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780" y="1543795"/>
            <a:ext cx="3581400" cy="22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18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91377" y="1458333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57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Cross Section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068628" cy="4329817"/>
              </a:xfrm>
            </p:spPr>
            <p:txBody>
              <a:bodyPr/>
              <a:lstStyle/>
              <a:p>
                <a:r>
                  <a:rPr lang="es-ES" dirty="0" err="1"/>
                  <a:t>Intuition</a:t>
                </a:r>
                <a:r>
                  <a:rPr lang="es-ES" dirty="0"/>
                  <a:t>:</a:t>
                </a:r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incident radiation density</a:t>
                </a:r>
              </a:p>
              <a:p>
                <a:pPr lvl="1"/>
                <a:r>
                  <a:rPr lang="en-US" dirty="0"/>
                  <a:t>Reflect total power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effective area captured for reflection</a:t>
                </a:r>
              </a:p>
              <a:p>
                <a:pPr lvl="1"/>
                <a:r>
                  <a:rPr lang="en-US" dirty="0"/>
                  <a:t>Scattered density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radar cross section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f>
                          <m:f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Defines effective area of receiving target</a:t>
                </a:r>
              </a:p>
              <a:p>
                <a:r>
                  <a:rPr lang="en-US" dirty="0"/>
                  <a:t>Generally depends on angle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068628" cy="4329817"/>
              </a:xfrm>
              <a:blipFill>
                <a:blip r:embed="rId2"/>
                <a:stretch>
                  <a:fillRect l="-2888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60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Radar Equation:  </a:t>
                </a:r>
                <a:r>
                  <a:rPr lang="en-US" dirty="0">
                    <a:solidFill>
                      <a:schemeClr val="tx1"/>
                    </a:solidFill>
                  </a:rPr>
                  <a:t>Ratio of RX to TX power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Proof:  Next slide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Provides basic equation for radar link budgets</a:t>
                </a:r>
              </a:p>
              <a:p>
                <a:r>
                  <a:rPr lang="en-US" dirty="0"/>
                  <a:t>Key points:</a:t>
                </a:r>
              </a:p>
              <a:p>
                <a:pPr lvl="1"/>
                <a:r>
                  <a:rPr lang="en-US" dirty="0"/>
                  <a:t>Power decays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Much faster than LOS free-space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Remember directivity and RCS depend on angle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  <a:blipFill>
                <a:blip r:embed="rId2"/>
                <a:stretch>
                  <a:fillRect l="-254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A36176E-255E-4208-8403-0347768998C0}"/>
                  </a:ext>
                </a:extLst>
              </p:cNvPr>
              <p:cNvSpPr/>
              <p:nvPr/>
            </p:nvSpPr>
            <p:spPr>
              <a:xfrm>
                <a:off x="2122415" y="2052858"/>
                <a:ext cx="3137483" cy="94795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A36176E-255E-4208-8403-0347768998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415" y="2052858"/>
                <a:ext cx="3137483" cy="94795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781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the Radar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Incident density: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s-ES" b="0" dirty="0"/>
              </a:p>
              <a:p>
                <a:r>
                  <a:rPr lang="en-US" dirty="0"/>
                  <a:t>Reflected density: </a:t>
                </a:r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Received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s-ES" b="0" dirty="0"/>
              </a:p>
              <a:p>
                <a:r>
                  <a:rPr lang="en-US" dirty="0"/>
                  <a:t>Using antenna-directivity relation: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Therefore: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  <a:blipFill>
                <a:blip r:embed="rId2"/>
                <a:stretch>
                  <a:fillRect l="-2545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6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AF82-9215-411A-A7EC-2437520E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RCS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450CA-729D-4275-9B4D-2E6585B0A2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97306" y="1744411"/>
                <a:ext cx="6159197" cy="3117507"/>
              </a:xfrm>
            </p:spPr>
            <p:txBody>
              <a:bodyPr/>
              <a:lstStyle/>
              <a:p>
                <a:r>
                  <a:rPr lang="en-US" dirty="0"/>
                  <a:t>Values are often quoted in </a:t>
                </a:r>
                <a:r>
                  <a:rPr lang="en-US" dirty="0" err="1"/>
                  <a:t>dBsm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𝑑𝐵𝑠𝑚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]=10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sSup>
                                  <m:sSup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450CA-729D-4275-9B4D-2E6585B0A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7306" y="1744411"/>
                <a:ext cx="6159197" cy="3117507"/>
              </a:xfrm>
              <a:blipFill>
                <a:blip r:embed="rId2"/>
                <a:stretch>
                  <a:fillRect l="-2376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2B5D4-BE6B-4EE4-83A5-4F506A32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F8CF3-F2F0-40A6-8BA8-5529FF8E3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231" y="1531515"/>
            <a:ext cx="3457575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6AEBE5-9A7E-4779-83BC-CC65208CA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490" y="3303164"/>
            <a:ext cx="3381375" cy="2562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5963A-B605-4CE5-BF8B-659420D42A95}"/>
              </a:ext>
            </a:extLst>
          </p:cNvPr>
          <p:cNvSpPr txBox="1"/>
          <p:nvPr/>
        </p:nvSpPr>
        <p:spPr>
          <a:xfrm>
            <a:off x="1199626" y="5494789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Balanis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9F8F2-F562-4357-AD27-2F86A7E96985}"/>
                  </a:ext>
                </a:extLst>
              </p:cNvPr>
              <p:cNvSpPr txBox="1"/>
              <p:nvPr/>
            </p:nvSpPr>
            <p:spPr>
              <a:xfrm>
                <a:off x="9011175" y="3525187"/>
                <a:ext cx="264532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From </a:t>
                </a:r>
                <a:r>
                  <a:rPr lang="en-US" dirty="0" err="1"/>
                  <a:t>RFCafe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 formulas only true valid in optical range: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Range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s-E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Area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9F8F2-F562-4357-AD27-2F86A7E96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175" y="3525187"/>
                <a:ext cx="2645328" cy="1754326"/>
              </a:xfrm>
              <a:prstGeom prst="rect">
                <a:avLst/>
              </a:prstGeom>
              <a:blipFill>
                <a:blip r:embed="rId5"/>
                <a:stretch>
                  <a:fillRect l="-1843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112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2AED-24A0-4AB0-9358-476A9AFD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 RCS </a:t>
            </a:r>
            <a:r>
              <a:rPr lang="es-ES" dirty="0" err="1"/>
              <a:t>of</a:t>
            </a:r>
            <a:r>
              <a:rPr lang="es-ES" dirty="0"/>
              <a:t> a UAV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29238-90B6-413E-8383-960F6DF8A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2" y="3859681"/>
            <a:ext cx="10119358" cy="2009415"/>
          </a:xfrm>
        </p:spPr>
        <p:txBody>
          <a:bodyPr/>
          <a:lstStyle/>
          <a:p>
            <a:r>
              <a:rPr lang="en-US" dirty="0"/>
              <a:t>Measurements of RCS of commercial UAVs</a:t>
            </a:r>
          </a:p>
          <a:p>
            <a:pPr lvl="1"/>
            <a:r>
              <a:rPr lang="en-US" dirty="0"/>
              <a:t>Use an anechoic chamber (removes reflections)</a:t>
            </a:r>
          </a:p>
          <a:p>
            <a:r>
              <a:rPr lang="en-US" dirty="0"/>
              <a:t>Notice RCS is much larger when facing the drone</a:t>
            </a:r>
          </a:p>
          <a:p>
            <a:r>
              <a:rPr lang="en-US" dirty="0"/>
              <a:t>Very small when seeing drone from side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F1432-F921-4498-B8A9-23C10280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2BFA3-FFD3-45A6-8151-0FF76C97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2" y="1478431"/>
            <a:ext cx="6705600" cy="2381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204D33-4432-4F65-8CF5-6CC7905C5EAD}"/>
              </a:ext>
            </a:extLst>
          </p:cNvPr>
          <p:cNvSpPr txBox="1"/>
          <p:nvPr/>
        </p:nvSpPr>
        <p:spPr>
          <a:xfrm>
            <a:off x="7551691" y="4466814"/>
            <a:ext cx="3026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From</a:t>
            </a:r>
            <a:r>
              <a:rPr lang="es-ES" sz="1400" dirty="0"/>
              <a:t> </a:t>
            </a:r>
            <a:r>
              <a:rPr lang="en-US" sz="1400" dirty="0" err="1"/>
              <a:t>Semkin</a:t>
            </a:r>
            <a:r>
              <a:rPr lang="en-US" sz="1400" dirty="0"/>
              <a:t>, </a:t>
            </a:r>
            <a:r>
              <a:rPr lang="en-US" sz="1400" dirty="0" err="1"/>
              <a:t>Vasilii</a:t>
            </a:r>
            <a:r>
              <a:rPr lang="en-US" sz="1400" dirty="0"/>
              <a:t>, et al. "Analyzing Radar Cross Section signatures of diverse drone models at </a:t>
            </a:r>
            <a:r>
              <a:rPr lang="en-US" sz="1400" dirty="0" err="1"/>
              <a:t>mmWave</a:t>
            </a:r>
            <a:r>
              <a:rPr lang="en-US" sz="1400" dirty="0"/>
              <a:t> frequencies." </a:t>
            </a:r>
            <a:r>
              <a:rPr lang="en-US" sz="1400" i="1" dirty="0"/>
              <a:t>IEEE Access</a:t>
            </a:r>
            <a:r>
              <a:rPr lang="en-US" sz="1400" dirty="0"/>
              <a:t> (2020).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06494-2D9F-4663-87DA-24B42AFFF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994" y="1736996"/>
            <a:ext cx="3026827" cy="22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4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Loss with Reflections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79" y="3412098"/>
                <a:ext cx="9699351" cy="245530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free space, we saw power density decays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Due to ground reflections, power decays faster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aseline="30000" dirty="0"/>
              </a:p>
              <a:p>
                <a:r>
                  <a:rPr lang="en-US" dirty="0"/>
                  <a:t>For d large, decays as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path loss exponent</a:t>
                </a:r>
                <a:r>
                  <a:rPr lang="en-US" dirty="0"/>
                  <a:t>.  </a:t>
                </a:r>
              </a:p>
              <a:p>
                <a:pPr lvl="1"/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has been observed from 1.5 to 5.5, but usu. btw 3 and 5.</a:t>
                </a:r>
              </a:p>
              <a:p>
                <a:r>
                  <a:rPr lang="en-US" dirty="0"/>
                  <a:t>For single ground reflection, can show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=4.</a:t>
                </a:r>
              </a:p>
              <a:p>
                <a:pPr lvl="1"/>
                <a:r>
                  <a:rPr lang="en-US" dirty="0"/>
                  <a:t>Based on reflected wave canceling direct wave</a:t>
                </a:r>
              </a:p>
              <a:p>
                <a:pPr lvl="1"/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www.wiley.com/go/molisch</a:t>
                </a:r>
                <a:r>
                  <a:rPr lang="en-US" dirty="0"/>
                  <a:t> Appendix 4-A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79" y="3412098"/>
                <a:ext cx="9699351" cy="2455302"/>
              </a:xfrm>
              <a:blipFill>
                <a:blip r:embed="rId3"/>
                <a:stretch>
                  <a:fillRect l="-1383" t="-3226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2717" y="1462312"/>
            <a:ext cx="3816096" cy="19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375844-5E39-4F1A-B4E1-F7B6E15A41BA}"/>
                  </a:ext>
                </a:extLst>
              </p:cNvPr>
              <p:cNvSpPr/>
              <p:nvPr/>
            </p:nvSpPr>
            <p:spPr>
              <a:xfrm>
                <a:off x="7735846" y="2616446"/>
                <a:ext cx="1917513" cy="697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𝑡𝑥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375844-5E39-4F1A-B4E1-F7B6E15A4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846" y="2616446"/>
                <a:ext cx="1917513" cy="6975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9875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 Loss Exponent, Coverage &amp; Interference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For coverage-limited systems, low </a:t>
                </a:r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is good</a:t>
                </a:r>
              </a:p>
              <a:p>
                <a:pPr lvl="1"/>
                <a:r>
                  <a:rPr lang="en-US" dirty="0"/>
                  <a:t>Power decays slower =&gt; signals have greater range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interference-limited systems, high </a:t>
                </a:r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is good</a:t>
                </a:r>
              </a:p>
              <a:p>
                <a:pPr lvl="1"/>
                <a:r>
                  <a:rPr lang="en-US" dirty="0"/>
                  <a:t>Ex:  If thermal noise is negligible: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𝑆𝐼𝑁𝑅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4g-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893" y="4704414"/>
            <a:ext cx="609600" cy="912368"/>
          </a:xfrm>
          <a:prstGeom prst="rect">
            <a:avLst/>
          </a:prstGeom>
        </p:spPr>
      </p:pic>
      <p:pic>
        <p:nvPicPr>
          <p:cNvPr id="6" name="Picture 19" descr="MCj042422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7193" y="4722779"/>
            <a:ext cx="300892" cy="609600"/>
          </a:xfrm>
          <a:prstGeom prst="rect">
            <a:avLst/>
          </a:prstGeom>
          <a:noFill/>
        </p:spPr>
      </p:pic>
      <p:pic>
        <p:nvPicPr>
          <p:cNvPr id="7" name="Picture 6" descr="4g-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793" y="4704414"/>
            <a:ext cx="609600" cy="912368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6" idx="1"/>
          </p:cNvCxnSpPr>
          <p:nvPr/>
        </p:nvCxnSpPr>
        <p:spPr>
          <a:xfrm flipV="1">
            <a:off x="3777493" y="5027580"/>
            <a:ext cx="1409700" cy="204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77494" y="4381249"/>
            <a:ext cx="1489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Desired signal</a:t>
            </a:r>
          </a:p>
          <a:p>
            <a:r>
              <a:rPr lang="en-US" dirty="0"/>
              <a:t>Dist = d1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96794" y="4381249"/>
            <a:ext cx="1766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Interfering signal</a:t>
            </a:r>
          </a:p>
          <a:p>
            <a:r>
              <a:rPr lang="en-US" dirty="0"/>
              <a:t>Dist = d2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5488085" y="5027578"/>
            <a:ext cx="221370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24227" y="517997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3853" y="512427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3828826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Diffraction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519956" y="1694576"/>
            <a:ext cx="6543413" cy="4325224"/>
          </a:xfrm>
        </p:spPr>
        <p:txBody>
          <a:bodyPr>
            <a:normAutofit/>
          </a:bodyPr>
          <a:lstStyle/>
          <a:p>
            <a:r>
              <a:rPr lang="en-US" dirty="0"/>
              <a:t>Interfering objects (IOs) do not result in sharp shadows.</a:t>
            </a:r>
          </a:p>
          <a:p>
            <a:pPr lvl="1"/>
            <a:r>
              <a:rPr lang="en-US" dirty="0"/>
              <a:t>Due to wave nature of EM radiation</a:t>
            </a:r>
          </a:p>
          <a:p>
            <a:pPr lvl="1"/>
            <a:r>
              <a:rPr lang="en-US" dirty="0"/>
              <a:t>Simple ray model is not correct.</a:t>
            </a:r>
          </a:p>
          <a:p>
            <a:r>
              <a:rPr lang="en-US" dirty="0"/>
              <a:t>Waves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diffract</a:t>
            </a:r>
            <a:r>
              <a:rPr lang="en-US" dirty="0"/>
              <a:t> at IO boundaries, </a:t>
            </a:r>
          </a:p>
          <a:p>
            <a:pPr lvl="1"/>
            <a:r>
              <a:rPr lang="en-US" dirty="0"/>
              <a:t>Intensity after IO can be stronger in parts than with no IO!</a:t>
            </a:r>
          </a:p>
        </p:txBody>
      </p:sp>
      <p:pic>
        <p:nvPicPr>
          <p:cNvPr id="5" name="Picture 4" descr="diffraction_patter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27" y="1767981"/>
            <a:ext cx="4181475" cy="35147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>
                <a:latin typeface="Times New Roman"/>
                <a:cs typeface="Times New Roman"/>
              </a:rPr>
              <a:t>38</a:t>
            </a:fld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1671646"/>
            <a:ext cx="6035494" cy="1721702"/>
            <a:chOff x="4299" y="1382231"/>
            <a:chExt cx="6035494" cy="1721702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598907" y="1450145"/>
              <a:ext cx="0" cy="8574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5599559" y="1438079"/>
              <a:ext cx="0" cy="10725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1587383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2088905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2590428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3091951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3593473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4094996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4596519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5098041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1085860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854066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0.5 m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355588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1.0 m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857111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1.5 m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358634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2.0 m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860156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2.5 m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361679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3.0 m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63202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3.5 m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364724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4.0 m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866247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4.5 m</a:t>
              </a:r>
            </a:p>
          </p:txBody>
        </p:sp>
        <p:cxnSp>
          <p:nvCxnSpPr>
            <p:cNvPr id="140" name="Straight Arrow Connector 139"/>
            <p:cNvCxnSpPr/>
            <p:nvPr/>
          </p:nvCxnSpPr>
          <p:spPr>
            <a:xfrm>
              <a:off x="584338" y="1450145"/>
              <a:ext cx="501522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2732661" y="1382231"/>
              <a:ext cx="449162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33" b="1" dirty="0">
                  <a:solidFill>
                    <a:srgbClr val="FF0000"/>
                  </a:solidFill>
                </a:rPr>
                <a:t>5 m</a:t>
              </a:r>
            </a:p>
          </p:txBody>
        </p:sp>
        <p:sp>
          <p:nvSpPr>
            <p:cNvPr id="142" name="Isosceles Triangle 141"/>
            <p:cNvSpPr/>
            <p:nvPr/>
          </p:nvSpPr>
          <p:spPr>
            <a:xfrm rot="16620000">
              <a:off x="363873" y="1833760"/>
              <a:ext cx="150019" cy="27674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1Right"/>
              <a:lightRig rig="threePt" dir="t"/>
            </a:scene3d>
            <a:sp3d extrusionH="266700" contourW="6350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3" name="Isosceles Triangle 142"/>
            <p:cNvSpPr/>
            <p:nvPr/>
          </p:nvSpPr>
          <p:spPr>
            <a:xfrm rot="16680000" flipV="1">
              <a:off x="5787813" y="1749709"/>
              <a:ext cx="150019" cy="27674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1Right"/>
              <a:lightRig rig="threePt" dir="t"/>
            </a:scene3d>
            <a:sp3d extrusionH="266700" contourW="6350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299" y="2142608"/>
              <a:ext cx="470000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b="1" dirty="0">
                  <a:solidFill>
                    <a:srgbClr val="FF0000"/>
                  </a:solidFill>
                </a:rPr>
                <a:t>TX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5550557" y="2081917"/>
              <a:ext cx="489236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b="1" dirty="0">
                  <a:solidFill>
                    <a:srgbClr val="FF0000"/>
                  </a:solidFill>
                </a:rPr>
                <a:t>RX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989099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147" name="Oval 146"/>
            <p:cNvSpPr/>
            <p:nvPr/>
          </p:nvSpPr>
          <p:spPr>
            <a:xfrm>
              <a:off x="1491287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1993475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43</a:t>
              </a:r>
            </a:p>
          </p:txBody>
        </p:sp>
        <p:sp>
          <p:nvSpPr>
            <p:cNvPr id="149" name="Oval 148"/>
            <p:cNvSpPr/>
            <p:nvPr/>
          </p:nvSpPr>
          <p:spPr>
            <a:xfrm>
              <a:off x="2495663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44</a:t>
              </a:r>
            </a:p>
          </p:txBody>
        </p:sp>
        <p:sp>
          <p:nvSpPr>
            <p:cNvPr id="150" name="Oval 149"/>
            <p:cNvSpPr/>
            <p:nvPr/>
          </p:nvSpPr>
          <p:spPr>
            <a:xfrm>
              <a:off x="2997851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45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3500039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46</a:t>
              </a:r>
            </a:p>
          </p:txBody>
        </p:sp>
        <p:sp>
          <p:nvSpPr>
            <p:cNvPr id="152" name="Oval 151"/>
            <p:cNvSpPr/>
            <p:nvPr/>
          </p:nvSpPr>
          <p:spPr>
            <a:xfrm>
              <a:off x="4002227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4504415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48</a:t>
              </a:r>
            </a:p>
          </p:txBody>
        </p:sp>
        <p:sp>
          <p:nvSpPr>
            <p:cNvPr id="154" name="Oval 153"/>
            <p:cNvSpPr/>
            <p:nvPr/>
          </p:nvSpPr>
          <p:spPr>
            <a:xfrm>
              <a:off x="5006601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49</a:t>
              </a:r>
            </a:p>
          </p:txBody>
        </p:sp>
        <p:pic>
          <p:nvPicPr>
            <p:cNvPr id="15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52507" y="2130628"/>
              <a:ext cx="205205" cy="973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6" name="Straight Arrow Connector 155"/>
            <p:cNvCxnSpPr/>
            <p:nvPr/>
          </p:nvCxnSpPr>
          <p:spPr>
            <a:xfrm flipV="1">
              <a:off x="1582727" y="2466558"/>
              <a:ext cx="0" cy="31649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919" y="1520491"/>
            <a:ext cx="5721892" cy="45429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1768" y="5417562"/>
            <a:ext cx="44417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G. R. MacCartney, Jr., S. Deng, S. Sun, and T. S. Rappaport, “73 GHz Millimeter-Wave Human Blockage and Dynamic Measurements,” IEEE VTC 2016</a:t>
            </a:r>
          </a:p>
        </p:txBody>
      </p:sp>
      <p:sp>
        <p:nvSpPr>
          <p:cNvPr id="44" name="Content Placeholder 3"/>
          <p:cNvSpPr>
            <a:spLocks noGrp="1"/>
          </p:cNvSpPr>
          <p:nvPr>
            <p:ph sz="quarter" idx="1"/>
          </p:nvPr>
        </p:nvSpPr>
        <p:spPr>
          <a:xfrm>
            <a:off x="434583" y="3601424"/>
            <a:ext cx="5998776" cy="1799517"/>
          </a:xfrm>
        </p:spPr>
        <p:txBody>
          <a:bodyPr>
            <a:normAutofit/>
          </a:bodyPr>
          <a:lstStyle/>
          <a:p>
            <a:r>
              <a:rPr lang="en-US" dirty="0"/>
              <a:t>Between 25 and 40 dB blockage</a:t>
            </a:r>
          </a:p>
          <a:p>
            <a:pPr lvl="1"/>
            <a:r>
              <a:rPr lang="en-US" dirty="0"/>
              <a:t>Depends on distance </a:t>
            </a:r>
          </a:p>
          <a:p>
            <a:r>
              <a:rPr lang="en-US" dirty="0"/>
              <a:t>Total power predicted by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knife edge diffraction</a:t>
            </a:r>
          </a:p>
          <a:p>
            <a:r>
              <a:rPr lang="en-US" dirty="0"/>
              <a:t>Piecewise linear model used by 3GPP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7D6F68-F190-45FF-87CC-CD2DE5BD4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Blocking at 73GHz Example</a:t>
            </a:r>
          </a:p>
        </p:txBody>
      </p:sp>
    </p:spTree>
    <p:extLst>
      <p:ext uri="{BB962C8B-B14F-4D97-AF65-F5344CB8AC3E}">
        <p14:creationId xmlns:p14="http://schemas.microsoft.com/office/powerpoint/2010/main" val="833657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Waves Have Many Paths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 descr="multipath_propag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3075" y="2534875"/>
            <a:ext cx="4634407" cy="2347090"/>
          </a:xfrm>
          <a:prstGeom prst="rect">
            <a:avLst/>
          </a:prstGeom>
          <a:noFill/>
        </p:spPr>
      </p:pic>
      <p:pic>
        <p:nvPicPr>
          <p:cNvPr id="6" name="Picture 5" descr="Image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0205" y="2790692"/>
            <a:ext cx="5406705" cy="20912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CB86-EC3E-40F4-A185-A16802F8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B2103-E45E-4F6A-975F-3D9866C26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Noise</a:t>
            </a:r>
            <a:r>
              <a:rPr lang="en-US" dirty="0"/>
              <a:t>:  Any unwanted component of the signal</a:t>
            </a:r>
          </a:p>
          <a:p>
            <a:endParaRPr lang="en-US" dirty="0"/>
          </a:p>
          <a:p>
            <a:r>
              <a:rPr lang="en-US" dirty="0"/>
              <a:t>Key challenge in communication:</a:t>
            </a:r>
          </a:p>
          <a:p>
            <a:pPr lvl="1"/>
            <a:r>
              <a:rPr lang="en-US" dirty="0"/>
              <a:t>Estimate the transmitted signal in the presence of noise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CC749-1E1C-4A4D-A5C5-BE74BB6A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B4471-9D10-41BE-8B75-6B4C9BAEA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537" y="1881699"/>
            <a:ext cx="4316753" cy="376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82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82988" y="282573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68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Path Loss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13607" y="1534543"/>
            <a:ext cx="7772400" cy="1524000"/>
          </a:xfrm>
        </p:spPr>
        <p:txBody>
          <a:bodyPr/>
          <a:lstStyle/>
          <a:p>
            <a:r>
              <a:rPr lang="en-US" dirty="0"/>
              <a:t>Path loss is a complex function of environment</a:t>
            </a:r>
          </a:p>
          <a:p>
            <a:r>
              <a:rPr lang="en-US" dirty="0"/>
              <a:t>Varies with distance, obstacles, reflections …</a:t>
            </a:r>
          </a:p>
          <a:p>
            <a:r>
              <a:rPr lang="en-US" dirty="0"/>
              <a:t>Site specific path loss can be predicted with ray tracing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3352801"/>
            <a:ext cx="2714625" cy="1685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1" y="3488785"/>
            <a:ext cx="3000375" cy="15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6600" y="5371044"/>
            <a:ext cx="4156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 of commercial </a:t>
            </a:r>
            <a:r>
              <a:rPr lang="en-US" dirty="0" err="1"/>
              <a:t>WinProp</a:t>
            </a:r>
            <a:r>
              <a:rPr lang="en-US" dirty="0"/>
              <a:t> ray tracer</a:t>
            </a:r>
          </a:p>
        </p:txBody>
      </p:sp>
    </p:spTree>
    <p:extLst>
      <p:ext uri="{BB962C8B-B14F-4D97-AF65-F5344CB8AC3E}">
        <p14:creationId xmlns:p14="http://schemas.microsoft.com/office/powerpoint/2010/main" val="3148058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Path Loss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Model path loss as a random variable</a:t>
            </a:r>
          </a:p>
          <a:p>
            <a:r>
              <a:rPr lang="en-US" dirty="0"/>
              <a:t>Environmental effects are modeled as random</a:t>
            </a:r>
          </a:p>
          <a:p>
            <a:r>
              <a:rPr lang="en-US" dirty="0"/>
              <a:t>Model fit for a type of environment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. Urban, suburban, indoor, …  Not site-specific</a:t>
            </a:r>
          </a:p>
          <a:p>
            <a:r>
              <a:rPr lang="en-US" dirty="0"/>
              <a:t>Based on data</a:t>
            </a:r>
          </a:p>
          <a:p>
            <a:r>
              <a:rPr lang="en-US" dirty="0"/>
              <a:t>Used for evaluation of performance statistics </a:t>
            </a:r>
          </a:p>
          <a:p>
            <a:pPr lvl="1"/>
            <a:r>
              <a:rPr lang="en-US" dirty="0"/>
              <a:t>Coverage, rate distribution,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5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21996" y="1501608"/>
                <a:ext cx="7772400" cy="2743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Floating intercept model: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fit from data</a:t>
                </a:r>
              </a:p>
              <a:p>
                <a:r>
                  <a:rPr lang="en-US" dirty="0"/>
                  <a:t>Used widely in 3GPP, IEEE</a:t>
                </a:r>
              </a:p>
              <a:p>
                <a:pPr lvl="1"/>
                <a:r>
                  <a:rPr lang="en-US" dirty="0"/>
                  <a:t>Different models for different scenarios</a:t>
                </a:r>
              </a:p>
              <a:p>
                <a:r>
                  <a:rPr lang="en-US" dirty="0"/>
                  <a:t>Caution in any fit model:</a:t>
                </a:r>
              </a:p>
              <a:p>
                <a:pPr lvl="1"/>
                <a:r>
                  <a:rPr lang="en-US" dirty="0"/>
                  <a:t>Do not use outside distances, frequencies it was derived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21996" y="1501608"/>
                <a:ext cx="7772400" cy="2743200"/>
              </a:xfrm>
              <a:blipFill>
                <a:blip r:embed="rId2"/>
                <a:stretch>
                  <a:fillRect l="-1882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418" name="Picture 2" descr="482615.fig.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89" y="2281745"/>
            <a:ext cx="2209800" cy="229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573967" y="2727826"/>
            <a:ext cx="684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NLOS</a:t>
            </a:r>
          </a:p>
          <a:p>
            <a:endParaRPr lang="en-US" dirty="0"/>
          </a:p>
          <a:p>
            <a:r>
              <a:rPr lang="en-US" dirty="0"/>
              <a:t>LOS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03889" y="3996794"/>
            <a:ext cx="1982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Distance (log scale)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532689" y="2880226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60418" idx="3"/>
          </p:cNvCxnSpPr>
          <p:nvPr/>
        </p:nvCxnSpPr>
        <p:spPr>
          <a:xfrm flipH="1">
            <a:off x="9837489" y="3428999"/>
            <a:ext cx="762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6716222" y="2979050"/>
            <a:ext cx="14536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Path loss (dB)</a:t>
            </a:r>
          </a:p>
        </p:txBody>
      </p:sp>
    </p:spTree>
    <p:extLst>
      <p:ext uri="{BB962C8B-B14F-4D97-AF65-F5344CB8AC3E}">
        <p14:creationId xmlns:p14="http://schemas.microsoft.com/office/powerpoint/2010/main" val="4124561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Close in (CI) model</a:t>
                </a:r>
              </a:p>
              <a:p>
                <a:pPr lvl="1"/>
                <a:r>
                  <a:rPr lang="en-US" dirty="0"/>
                  <a:t>Match free space at some fixed reference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𝐹𝑆𝑃𝐿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One less parameter to fit</a:t>
                </a:r>
              </a:p>
              <a:p>
                <a:pPr lvl="1"/>
                <a:r>
                  <a:rPr lang="en-US" dirty="0"/>
                  <a:t>Matches true path loss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Hata</a:t>
                </a:r>
                <a:r>
                  <a:rPr lang="en-US" dirty="0"/>
                  <a:t> model, ….</a:t>
                </a:r>
              </a:p>
              <a:p>
                <a:r>
                  <a:rPr lang="en-US" dirty="0"/>
                  <a:t>Multi-slope models</a:t>
                </a:r>
              </a:p>
              <a:p>
                <a:r>
                  <a:rPr lang="en-US" dirty="0"/>
                  <a:t>3GPP NLOS / LOS hybrid models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834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Outage Probability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transmission with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fixed</a:t>
                </a:r>
                <a:r>
                  <a:rPr lang="en-US" dirty="0"/>
                  <a:t> MCS with rate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 adaptation!</a:t>
                </a:r>
              </a:p>
              <a:p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Outage:  Event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𝑆𝑁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Results in zero rate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With variable path loss,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/>
                  <a:t>, is a random variable</a:t>
                </a:r>
              </a:p>
              <a:p>
                <a:r>
                  <a:rPr lang="en-US" dirty="0"/>
                  <a:t>Outage probability: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𝑆𝑁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2122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57821" y="327035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92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 3GPP Indoor Home Office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2FA61-FD20-4F14-A047-A1787C2E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44242"/>
            <a:ext cx="10058400" cy="4224854"/>
          </a:xfrm>
        </p:spPr>
        <p:txBody>
          <a:bodyPr/>
          <a:lstStyle/>
          <a:p>
            <a:r>
              <a:rPr lang="en-US" dirty="0"/>
              <a:t>3GPP has models for many statistical models</a:t>
            </a:r>
          </a:p>
          <a:p>
            <a:pPr lvl="1"/>
            <a:r>
              <a:rPr lang="en-US" dirty="0"/>
              <a:t>38.900:  Path loss models for above 6 GHz</a:t>
            </a:r>
          </a:p>
          <a:p>
            <a:r>
              <a:rPr lang="en-US" dirty="0"/>
              <a:t>Example:  Indoor home office</a:t>
            </a:r>
          </a:p>
          <a:p>
            <a:pPr lvl="1"/>
            <a:r>
              <a:rPr lang="en-US" dirty="0"/>
              <a:t>Separate models for LOS and NLOS</a:t>
            </a:r>
          </a:p>
          <a:p>
            <a:pPr lvl="1"/>
            <a:r>
              <a:rPr lang="en-US" dirty="0"/>
              <a:t>Plotted is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median</a:t>
            </a:r>
            <a:r>
              <a:rPr lang="en-US" dirty="0"/>
              <a:t> path loss vs. distance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49336-AC0B-4AA8-976A-FC5082F70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547" y="4093723"/>
            <a:ext cx="672465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D60E09-61BD-4891-8506-4604D043F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098" y="1892670"/>
            <a:ext cx="4238625" cy="1952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01A71-1D96-40DA-AC9A-18B489240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" y="3513117"/>
            <a:ext cx="3915123" cy="25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8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 Probability of 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2FA61-FD20-4F14-A047-A1787C2E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44242"/>
            <a:ext cx="10058400" cy="4224854"/>
          </a:xfrm>
        </p:spPr>
        <p:txBody>
          <a:bodyPr/>
          <a:lstStyle/>
          <a:p>
            <a:r>
              <a:rPr lang="en-US" dirty="0"/>
              <a:t>Model has a probability of LOS</a:t>
            </a:r>
          </a:p>
          <a:p>
            <a:r>
              <a:rPr lang="en-US" dirty="0"/>
              <a:t>Function of distance</a:t>
            </a:r>
          </a:p>
          <a:p>
            <a:pPr lvl="1"/>
            <a:r>
              <a:rPr lang="en-US" dirty="0"/>
              <a:t>As distance is larger, probability of LOS is smaller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E1DDF-8A38-440B-B9EE-CE0023D2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813" y="4484978"/>
            <a:ext cx="5934075" cy="129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8DFEA4-1E3F-48CF-882B-1885E555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615" y="2373022"/>
            <a:ext cx="3705225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AB74D-AA08-4AE2-B980-1EF23A211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022856"/>
            <a:ext cx="3516840" cy="27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94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</a:t>
            </a:r>
            <a:r>
              <a:rPr lang="en-US" dirty="0"/>
              <a:t>x:  Generating Random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92FA61-FD20-4F14-A047-A1787C2ED6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644242"/>
                <a:ext cx="10058400" cy="4224854"/>
              </a:xfrm>
            </p:spPr>
            <p:txBody>
              <a:bodyPr/>
              <a:lstStyle/>
              <a:p>
                <a:r>
                  <a:rPr lang="en-US" dirty="0"/>
                  <a:t>The full model generate random path loss </a:t>
                </a:r>
              </a:p>
              <a:p>
                <a:pPr lvl="1"/>
                <a:r>
                  <a:rPr lang="en-US" dirty="0"/>
                  <a:t>Path loss is a function of distance</a:t>
                </a:r>
              </a:p>
              <a:p>
                <a:pPr lvl="1"/>
                <a:r>
                  <a:rPr lang="en-US" dirty="0"/>
                  <a:t>Samples from the conditional distribution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Steps:</a:t>
                </a:r>
              </a:p>
              <a:p>
                <a:pPr lvl="1"/>
                <a:r>
                  <a:rPr lang="en-US" dirty="0"/>
                  <a:t>Compute median LOS and NLOS path loss</a:t>
                </a:r>
              </a:p>
              <a:p>
                <a:pPr lvl="1"/>
                <a:r>
                  <a:rPr lang="en-US" dirty="0"/>
                  <a:t>Add shadowing</a:t>
                </a:r>
              </a:p>
              <a:p>
                <a:pPr lvl="1"/>
                <a:r>
                  <a:rPr lang="en-US" dirty="0"/>
                  <a:t>Randomly select between LOS and NLOS</a:t>
                </a:r>
              </a:p>
              <a:p>
                <a:pPr lvl="1"/>
                <a:r>
                  <a:rPr lang="en-US" dirty="0"/>
                  <a:t>Use PLOS probability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92FA61-FD20-4F14-A047-A1787C2ED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644242"/>
                <a:ext cx="10058400" cy="4224854"/>
              </a:xfrm>
              <a:blipFill>
                <a:blip r:embed="rId2"/>
                <a:stretch>
                  <a:fillRect l="-1455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7FD3B-E066-49DB-8F62-01F79A79D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183" y="1644242"/>
            <a:ext cx="50577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65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D64F-857F-4E41-B089-388A1BC8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“Noise”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40218-B98A-4085-A07F-A288608D8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Internal / thermal noise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From imperfections in the receiver</a:t>
            </a:r>
          </a:p>
          <a:p>
            <a:pPr lvl="1"/>
            <a:r>
              <a:rPr lang="en-US" dirty="0"/>
              <a:t>Thermal noise:  From random fluctuations of electrons</a:t>
            </a:r>
          </a:p>
          <a:p>
            <a:pPr lvl="1"/>
            <a:r>
              <a:rPr lang="en-US" dirty="0"/>
              <a:t>Other imperfections:  Phase noise, quantization, channel estimation errors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External Interference</a:t>
            </a:r>
          </a:p>
          <a:p>
            <a:pPr lvl="1"/>
            <a:r>
              <a:rPr lang="en-US" dirty="0"/>
              <a:t>Signals from other sources</a:t>
            </a:r>
          </a:p>
          <a:p>
            <a:pPr lvl="1"/>
            <a:r>
              <a:rPr lang="en-US" dirty="0"/>
              <a:t>In-band:  Transmitters in the same frequency</a:t>
            </a:r>
            <a:br>
              <a:rPr lang="en-US" dirty="0"/>
            </a:br>
            <a:r>
              <a:rPr lang="en-US" dirty="0"/>
              <a:t>Ex:  Multiple devices in a cellular band</a:t>
            </a:r>
          </a:p>
          <a:p>
            <a:pPr lvl="1"/>
            <a:r>
              <a:rPr lang="en-US" dirty="0"/>
              <a:t>Out-of-band:  From leakage out of carrier</a:t>
            </a:r>
          </a:p>
          <a:p>
            <a:pPr lvl="1"/>
            <a:r>
              <a:rPr lang="en-US" dirty="0"/>
              <a:t>Some texts do not consider “interference” as noise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5C428-781B-4A3D-8BDD-647AAD2A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3074" name="Picture 2" descr="Image result for wireless interference">
            <a:extLst>
              <a:ext uri="{FF2B5EF4-FFF2-40B4-BE49-F238E27FC236}">
                <a16:creationId xmlns:a16="http://schemas.microsoft.com/office/drawing/2014/main" id="{E606469C-B393-431E-B8D2-B337B97F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246" y="3548508"/>
            <a:ext cx="26955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214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Simple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Simulations:  Often used to estimate distribution of rates</a:t>
            </a:r>
          </a:p>
          <a:p>
            <a:pPr lvl="1"/>
            <a:r>
              <a:rPr lang="en-US" dirty="0"/>
              <a:t>Assume some statistical distribution on locations and propagation</a:t>
            </a:r>
          </a:p>
          <a:p>
            <a:r>
              <a:rPr lang="en-US" dirty="0"/>
              <a:t>Illustrate with a simple simulation</a:t>
            </a:r>
          </a:p>
          <a:p>
            <a:pPr lvl="1"/>
            <a:r>
              <a:rPr lang="en-US" dirty="0"/>
              <a:t>RX is randomly located in a square region.</a:t>
            </a:r>
          </a:p>
          <a:p>
            <a:pPr lvl="1"/>
            <a:r>
              <a:rPr lang="en-US" dirty="0"/>
              <a:t>TX is located at origin</a:t>
            </a:r>
          </a:p>
          <a:p>
            <a:r>
              <a:rPr lang="en-US" dirty="0"/>
              <a:t>3GPP has much more realistic deployment models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4DE49-F21C-49E0-97CE-33C340C70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935521"/>
            <a:ext cx="2971800" cy="1933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059B6-54E1-4108-892F-0BBAC6971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352" y="2406451"/>
            <a:ext cx="3400469" cy="283028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08FE643-AE8D-47CF-A85D-CB7A3562B7D4}"/>
              </a:ext>
            </a:extLst>
          </p:cNvPr>
          <p:cNvSpPr/>
          <p:nvPr/>
        </p:nvSpPr>
        <p:spPr>
          <a:xfrm>
            <a:off x="7496172" y="4832059"/>
            <a:ext cx="117446" cy="125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C55B4-643B-4E24-A634-4B9C48E2D375}"/>
              </a:ext>
            </a:extLst>
          </p:cNvPr>
          <p:cNvSpPr txBox="1"/>
          <p:nvPr/>
        </p:nvSpPr>
        <p:spPr>
          <a:xfrm>
            <a:off x="7346344" y="5079871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653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Random Path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random path losses based on distances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235655-70F8-400C-B7CA-7BA768C36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92" y="2341140"/>
            <a:ext cx="504825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18263E-FEEB-4D43-B241-337321DA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29" y="2341140"/>
            <a:ext cx="4166664" cy="31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60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SNR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assumptions similar to an 802.11ad-like system</a:t>
            </a:r>
          </a:p>
          <a:p>
            <a:pPr lvl="1"/>
            <a:r>
              <a:rPr lang="en-US" dirty="0"/>
              <a:t>We assume very directive antennas</a:t>
            </a:r>
          </a:p>
          <a:p>
            <a:pPr lvl="1"/>
            <a:r>
              <a:rPr lang="en-US" dirty="0"/>
              <a:t>Later we show how to do this with beamforming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8E7F8-2832-4525-A221-B89B4155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585884"/>
            <a:ext cx="4895850" cy="3495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3B1EC-2044-4559-A3E1-8B2D100D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238" y="2036376"/>
            <a:ext cx="4570442" cy="33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2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Rate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rate distribution assuming simple </a:t>
            </a:r>
            <a:r>
              <a:rPr lang="en-US" dirty="0" err="1"/>
              <a:t>backoff</a:t>
            </a:r>
            <a:r>
              <a:rPr lang="en-US" dirty="0"/>
              <a:t> from Shannon capacity</a:t>
            </a:r>
          </a:p>
          <a:p>
            <a:pPr lvl="1"/>
            <a:r>
              <a:rPr lang="en-US" dirty="0"/>
              <a:t>More realistic models are possible</a:t>
            </a:r>
          </a:p>
          <a:p>
            <a:r>
              <a:rPr lang="en-US" dirty="0"/>
              <a:t>Note the large range of rates in this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969D0-12D9-402D-BB9A-00ADD87C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01" y="3120136"/>
            <a:ext cx="5410200" cy="2295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A0B6DA-31A8-4D2A-9BCE-41E5889AC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353" y="2595047"/>
            <a:ext cx="4599179" cy="349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01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Thermal noise</a:t>
                </a:r>
                <a:r>
                  <a:rPr lang="en-US" dirty="0"/>
                  <a:t>: Caused by random fluctuations of electrons</a:t>
                </a:r>
              </a:p>
              <a:p>
                <a:pPr lvl="1"/>
                <a:r>
                  <a:rPr lang="en-US" dirty="0"/>
                  <a:t>Typically modeled as AWGN with power spectral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Units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s-ES" dirty="0"/>
                  <a:t>Linear </a:t>
                </a:r>
                <a:r>
                  <a:rPr lang="es-ES" dirty="0" err="1"/>
                  <a:t>scale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W/Hz = Joules</a:t>
                </a:r>
              </a:p>
              <a:p>
                <a:pPr lvl="1"/>
                <a:r>
                  <a:rPr lang="en-US" dirty="0"/>
                  <a:t>Represents energy per degree of freedom = noise energy in any orthogonal sample</a:t>
                </a:r>
              </a:p>
              <a:p>
                <a:pPr lvl="1"/>
                <a:r>
                  <a:rPr lang="en-US" dirty="0"/>
                  <a:t>Often written in dB scale: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𝑙𝑖𝑛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𝑚𝐽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  [dBm/Hz] 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Fundamental limit </a:t>
                </a:r>
                <a:r>
                  <a:rPr lang="en-US" dirty="0"/>
                  <a:t>determined by statistical physics: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Boltzman</a:t>
                </a:r>
                <a:r>
                  <a:rPr lang="en-US" dirty="0"/>
                  <a:t> constant,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temperature in Kelvin</a:t>
                </a:r>
              </a:p>
              <a:p>
                <a:pPr lvl="1"/>
                <a:r>
                  <a:rPr lang="en-US" dirty="0"/>
                  <a:t>At room temperature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=300 K),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10 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=−174 </m:t>
                    </m:r>
                  </m:oMath>
                </a14:m>
                <a:r>
                  <a:rPr lang="en-US" dirty="0"/>
                  <a:t>dBm/Hz</a:t>
                </a:r>
              </a:p>
              <a:p>
                <a:r>
                  <a:rPr lang="en-US" dirty="0"/>
                  <a:t>Practical systems see higher noise power due to receiver imperfections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Hz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Noise figure</a:t>
                </a:r>
              </a:p>
              <a:p>
                <a:pPr lvl="1"/>
                <a:r>
                  <a:rPr lang="en-US" dirty="0"/>
                  <a:t>Typical values are 2 to 9 dB in most wireless systems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3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 for Cascade of Elements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3741408"/>
                <a:ext cx="9221163" cy="27190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Most receivers are built with multiple stages</a:t>
                </a:r>
              </a:p>
              <a:p>
                <a:pPr lvl="1"/>
                <a:r>
                  <a:rPr lang="en-US" dirty="0"/>
                  <a:t>Each stage has a gain and noise figure</a:t>
                </a:r>
              </a:p>
              <a:p>
                <a:pPr lvl="1"/>
                <a:r>
                  <a:rPr lang="en-US" dirty="0"/>
                  <a:t>Some stages (typically amplifiers) add noise with a noise figure</a:t>
                </a:r>
              </a:p>
              <a:p>
                <a:r>
                  <a:rPr lang="en-US" dirty="0"/>
                  <a:t>Total noise figure given by: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large initial gain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), init noise figure (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is dominant.  Must make small.</a:t>
                </a:r>
              </a:p>
              <a:p>
                <a:pPr lvl="1"/>
                <a:r>
                  <a:rPr lang="en-US" dirty="0"/>
                  <a:t>Hence usual first stage is a low noise amplifier (LNA)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3741408"/>
                <a:ext cx="9221163" cy="2719037"/>
              </a:xfrm>
              <a:blipFill>
                <a:blip r:embed="rId2"/>
                <a:stretch>
                  <a:fillRect l="-1586" t="-2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854837" y="2052830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765323" y="2475660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1</a:t>
            </a:r>
          </a:p>
        </p:txBody>
      </p:sp>
      <p:sp>
        <p:nvSpPr>
          <p:cNvPr id="14" name="Flowchart: Or 13"/>
          <p:cNvSpPr/>
          <p:nvPr/>
        </p:nvSpPr>
        <p:spPr>
          <a:xfrm>
            <a:off x="3397637" y="2166368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4" idx="6"/>
            <a:endCxn id="5" idx="1"/>
          </p:cNvCxnSpPr>
          <p:nvPr/>
        </p:nvCxnSpPr>
        <p:spPr>
          <a:xfrm>
            <a:off x="3626237" y="228143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4" idx="4"/>
          </p:cNvCxnSpPr>
          <p:nvPr/>
        </p:nvCxnSpPr>
        <p:spPr>
          <a:xfrm rot="16200000" flipV="1">
            <a:off x="3160857" y="2747575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46456" y="2834376"/>
            <a:ext cx="1739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Thermal noise 1 </a:t>
            </a:r>
          </a:p>
          <a:p>
            <a:r>
              <a:rPr lang="en-US" dirty="0" err="1"/>
              <a:t>kTB</a:t>
            </a:r>
            <a:r>
              <a:rPr lang="en-US" dirty="0"/>
              <a:t> x NF</a:t>
            </a:r>
            <a:r>
              <a:rPr lang="en-US" baseline="-25000" dirty="0"/>
              <a:t>1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388237" y="228143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88037" y="2283018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33838" y="2396493"/>
            <a:ext cx="133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power</a:t>
            </a:r>
          </a:p>
          <a:p>
            <a:r>
              <a:rPr lang="en-US" dirty="0"/>
              <a:t>P</a:t>
            </a:r>
            <a:r>
              <a:rPr lang="en-US" baseline="-25000" dirty="0"/>
              <a:t>in</a:t>
            </a:r>
          </a:p>
        </p:txBody>
      </p:sp>
      <p:sp>
        <p:nvSpPr>
          <p:cNvPr id="27" name="Left Brace 26"/>
          <p:cNvSpPr/>
          <p:nvPr/>
        </p:nvSpPr>
        <p:spPr>
          <a:xfrm rot="5400000">
            <a:off x="3834644" y="1270637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415867" y="1406499"/>
            <a:ext cx="13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stage 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07437" y="2051242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734957" y="251512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2</a:t>
            </a:r>
          </a:p>
        </p:txBody>
      </p:sp>
      <p:sp>
        <p:nvSpPr>
          <p:cNvPr id="31" name="Flowchart: Or 30"/>
          <p:cNvSpPr/>
          <p:nvPr/>
        </p:nvSpPr>
        <p:spPr>
          <a:xfrm>
            <a:off x="5150237" y="2164780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1" idx="6"/>
            <a:endCxn id="29" idx="1"/>
          </p:cNvCxnSpPr>
          <p:nvPr/>
        </p:nvCxnSpPr>
        <p:spPr>
          <a:xfrm>
            <a:off x="5378837" y="2279842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1" idx="4"/>
          </p:cNvCxnSpPr>
          <p:nvPr/>
        </p:nvCxnSpPr>
        <p:spPr>
          <a:xfrm rot="16200000" flipV="1">
            <a:off x="4913457" y="2745987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26437" y="2882874"/>
            <a:ext cx="1705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noise</a:t>
            </a:r>
          </a:p>
          <a:p>
            <a:r>
              <a:rPr lang="en-US" dirty="0" err="1"/>
              <a:t>kTB</a:t>
            </a:r>
            <a:r>
              <a:rPr lang="en-US" dirty="0"/>
              <a:t> (NF</a:t>
            </a:r>
            <a:r>
              <a:rPr lang="en-US" baseline="-25000" dirty="0"/>
              <a:t>2</a:t>
            </a:r>
            <a:r>
              <a:rPr lang="en-US" dirty="0"/>
              <a:t>-1)</a:t>
            </a:r>
            <a:endParaRPr lang="en-US" baseline="-25000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6140837" y="2279842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 rot="5400000">
            <a:off x="5587244" y="1269049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361456" y="1374062"/>
            <a:ext cx="86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397375" y="2057929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524895" y="252181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3</a:t>
            </a:r>
          </a:p>
        </p:txBody>
      </p:sp>
      <p:sp>
        <p:nvSpPr>
          <p:cNvPr id="40" name="Flowchart: Or 39"/>
          <p:cNvSpPr/>
          <p:nvPr/>
        </p:nvSpPr>
        <p:spPr>
          <a:xfrm>
            <a:off x="6940175" y="2171467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40" idx="6"/>
            <a:endCxn id="38" idx="1"/>
          </p:cNvCxnSpPr>
          <p:nvPr/>
        </p:nvCxnSpPr>
        <p:spPr>
          <a:xfrm>
            <a:off x="7168775" y="2286529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40" idx="4"/>
          </p:cNvCxnSpPr>
          <p:nvPr/>
        </p:nvCxnSpPr>
        <p:spPr>
          <a:xfrm rot="16200000" flipV="1">
            <a:off x="6703395" y="2752674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016375" y="2889561"/>
            <a:ext cx="1705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noise</a:t>
            </a:r>
          </a:p>
          <a:p>
            <a:r>
              <a:rPr lang="en-US" dirty="0" err="1"/>
              <a:t>kTB</a:t>
            </a:r>
            <a:r>
              <a:rPr lang="en-US" dirty="0"/>
              <a:t> (NF</a:t>
            </a:r>
            <a:r>
              <a:rPr lang="en-US" baseline="-25000" dirty="0"/>
              <a:t>3</a:t>
            </a:r>
            <a:r>
              <a:rPr lang="en-US" dirty="0"/>
              <a:t>-1)</a:t>
            </a:r>
            <a:endParaRPr lang="en-US" baseline="-25000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930775" y="2286529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eft Brace 44"/>
          <p:cNvSpPr/>
          <p:nvPr/>
        </p:nvSpPr>
        <p:spPr>
          <a:xfrm rot="5400000">
            <a:off x="7377182" y="1275736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151394" y="1380749"/>
            <a:ext cx="86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807837" y="2236543"/>
            <a:ext cx="1510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power</a:t>
            </a:r>
          </a:p>
          <a:p>
            <a:r>
              <a:rPr lang="en-US" dirty="0"/>
              <a:t>P</a:t>
            </a:r>
            <a:r>
              <a:rPr lang="en-US" baseline="-25000" dirty="0"/>
              <a:t>out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Problem </a:t>
            </a:r>
            <a:br>
              <a:rPr lang="en-US" sz="3600" dirty="0"/>
            </a:br>
            <a:r>
              <a:rPr lang="en-US" sz="2700" dirty="0"/>
              <a:t>Molisch 3.1</a:t>
            </a:r>
            <a:r>
              <a:rPr lang="en-US" sz="3600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905846" y="3195285"/>
                <a:ext cx="9865618" cy="3124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is total NF and gain?</a:t>
                </a:r>
              </a:p>
              <a:p>
                <a:r>
                  <a:rPr lang="en-US" dirty="0"/>
                  <a:t>Answer:  Compute G and NF (in linear units) for each stage:</a:t>
                </a:r>
              </a:p>
              <a:p>
                <a:pPr lvl="1"/>
                <a:r>
                  <a:rPr lang="en-US" dirty="0"/>
                  <a:t>Attenuator:  NF1=1 (does not add noise), G1=10</a:t>
                </a:r>
                <a:r>
                  <a:rPr lang="en-US" baseline="30000" dirty="0"/>
                  <a:t>-0.1(1.5)</a:t>
                </a:r>
                <a:r>
                  <a:rPr lang="en-US" dirty="0"/>
                  <a:t>=0.707  (note sign)</a:t>
                </a:r>
              </a:p>
              <a:p>
                <a:pPr lvl="1"/>
                <a:r>
                  <a:rPr lang="en-US" dirty="0"/>
                  <a:t>LNA: NF2=10</a:t>
                </a:r>
                <a:r>
                  <a:rPr lang="en-US" baseline="30000" dirty="0"/>
                  <a:t>0.1(4)</a:t>
                </a:r>
                <a:r>
                  <a:rPr lang="en-US" dirty="0"/>
                  <a:t>=2.51, G2=10</a:t>
                </a:r>
                <a:r>
                  <a:rPr lang="en-US" baseline="30000" dirty="0"/>
                  <a:t>-0.1(10)</a:t>
                </a:r>
                <a:r>
                  <a:rPr lang="en-US" dirty="0"/>
                  <a:t>=10 </a:t>
                </a:r>
              </a:p>
              <a:p>
                <a:pPr lvl="1"/>
                <a:r>
                  <a:rPr lang="en-US" dirty="0"/>
                  <a:t>Mixer:  NF3=10</a:t>
                </a:r>
                <a:r>
                  <a:rPr lang="en-US" baseline="30000" dirty="0"/>
                  <a:t>0.1(1)</a:t>
                </a:r>
                <a:r>
                  <a:rPr lang="en-US" dirty="0"/>
                  <a:t>=1.25, G3=1 (unit gain)</a:t>
                </a:r>
              </a:p>
              <a:p>
                <a:pPr lvl="1"/>
                <a:r>
                  <a:rPr lang="en-US" dirty="0"/>
                  <a:t>Total gain: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=−1.5+10+0=8.5</m:t>
                    </m:r>
                  </m:oMath>
                </a14:m>
                <a:r>
                  <a:rPr lang="en-US" dirty="0"/>
                  <a:t> dB</a:t>
                </a:r>
              </a:p>
              <a:p>
                <a:pPr lvl="1"/>
                <a:r>
                  <a:rPr lang="es-ES" dirty="0" err="1"/>
                  <a:t>Noise</a:t>
                </a:r>
                <a:r>
                  <a:rPr lang="es-ES" dirty="0"/>
                  <a:t> figure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2.51−1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0.707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1.25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0.707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)(10)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=3.15≈5.0 </m:t>
                    </m:r>
                  </m:oMath>
                </a14:m>
                <a:r>
                  <a:rPr lang="en-US" dirty="0"/>
                  <a:t>dB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05846" y="3195285"/>
                <a:ext cx="9865618" cy="3124200"/>
              </a:xfrm>
              <a:blipFill>
                <a:blip r:embed="rId2"/>
                <a:stretch>
                  <a:fillRect l="-1483" t="-1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218630" y="1388958"/>
            <a:ext cx="158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Attn connector</a:t>
            </a:r>
          </a:p>
          <a:p>
            <a:r>
              <a:rPr lang="en-US" dirty="0"/>
              <a:t>Loss = 1.5 dB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73476" y="1356521"/>
            <a:ext cx="237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noise amp</a:t>
            </a:r>
          </a:p>
          <a:p>
            <a:r>
              <a:rPr lang="en-US" dirty="0"/>
              <a:t>Gain = 10 dB, NF = 4 dB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27659" y="1392907"/>
            <a:ext cx="2113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Mixer</a:t>
            </a:r>
          </a:p>
          <a:p>
            <a:r>
              <a:rPr lang="en-US" dirty="0"/>
              <a:t>Unit gain, NF = 1 dB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771904" y="2086863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82390" y="2509693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1</a:t>
            </a:r>
          </a:p>
        </p:txBody>
      </p:sp>
      <p:sp>
        <p:nvSpPr>
          <p:cNvPr id="50" name="Flowchart: Or 49"/>
          <p:cNvSpPr/>
          <p:nvPr/>
        </p:nvSpPr>
        <p:spPr>
          <a:xfrm>
            <a:off x="3314704" y="2200401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stCxn id="50" idx="6"/>
            <a:endCxn id="48" idx="1"/>
          </p:cNvCxnSpPr>
          <p:nvPr/>
        </p:nvCxnSpPr>
        <p:spPr>
          <a:xfrm>
            <a:off x="3543304" y="2315463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0" idx="4"/>
          </p:cNvCxnSpPr>
          <p:nvPr/>
        </p:nvCxnSpPr>
        <p:spPr>
          <a:xfrm rot="16200000" flipV="1">
            <a:off x="3077924" y="2781608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486400" y="2070288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396886" y="249311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2</a:t>
            </a:r>
          </a:p>
        </p:txBody>
      </p:sp>
      <p:sp>
        <p:nvSpPr>
          <p:cNvPr id="55" name="Flowchart: Or 54"/>
          <p:cNvSpPr/>
          <p:nvPr/>
        </p:nvSpPr>
        <p:spPr>
          <a:xfrm>
            <a:off x="5029200" y="2183826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stCxn id="55" idx="6"/>
            <a:endCxn id="53" idx="1"/>
          </p:cNvCxnSpPr>
          <p:nvPr/>
        </p:nvCxnSpPr>
        <p:spPr>
          <a:xfrm>
            <a:off x="5257800" y="2298888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5" idx="4"/>
          </p:cNvCxnSpPr>
          <p:nvPr/>
        </p:nvCxnSpPr>
        <p:spPr>
          <a:xfrm rot="16200000" flipV="1">
            <a:off x="4792420" y="2765033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453790" y="2763360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28958" y="2812905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4305304" y="2313875"/>
            <a:ext cx="723896" cy="3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962138" y="2088451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872624" y="251128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3</a:t>
            </a:r>
          </a:p>
        </p:txBody>
      </p:sp>
      <p:sp>
        <p:nvSpPr>
          <p:cNvPr id="64" name="Flowchart: Or 63"/>
          <p:cNvSpPr/>
          <p:nvPr/>
        </p:nvSpPr>
        <p:spPr>
          <a:xfrm>
            <a:off x="7504938" y="2201989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stCxn id="64" idx="6"/>
            <a:endCxn id="62" idx="1"/>
          </p:cNvCxnSpPr>
          <p:nvPr/>
        </p:nvCxnSpPr>
        <p:spPr>
          <a:xfrm>
            <a:off x="7733538" y="2317051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4" idx="4"/>
          </p:cNvCxnSpPr>
          <p:nvPr/>
        </p:nvCxnSpPr>
        <p:spPr>
          <a:xfrm rot="16200000" flipV="1">
            <a:off x="7268158" y="2783196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704696" y="2831068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3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019800" y="2335214"/>
            <a:ext cx="148513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8495538" y="2312288"/>
            <a:ext cx="72466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2743200" y="2312288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val 12"/>
          <p:cNvSpPr>
            <a:spLocks noChangeArrowheads="1"/>
          </p:cNvSpPr>
          <p:nvPr/>
        </p:nvSpPr>
        <p:spPr bwMode="auto">
          <a:xfrm>
            <a:off x="7924597" y="2785145"/>
            <a:ext cx="3825865" cy="2692867"/>
          </a:xfrm>
          <a:prstGeom prst="ellipse">
            <a:avLst/>
          </a:prstGeom>
          <a:solidFill>
            <a:srgbClr val="FFC000">
              <a:alpha val="2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Interference</a:t>
            </a:r>
          </a:p>
        </p:txBody>
      </p:sp>
      <p:sp>
        <p:nvSpPr>
          <p:cNvPr id="18436" name="Content Placeholder 2"/>
          <p:cNvSpPr>
            <a:spLocks noGrp="1"/>
          </p:cNvSpPr>
          <p:nvPr>
            <p:ph idx="1"/>
          </p:nvPr>
        </p:nvSpPr>
        <p:spPr>
          <a:xfrm>
            <a:off x="1096962" y="1485900"/>
            <a:ext cx="9523499" cy="4724400"/>
          </a:xfrm>
        </p:spPr>
        <p:txBody>
          <a:bodyPr/>
          <a:lstStyle/>
          <a:p>
            <a:r>
              <a:rPr lang="en-US" sz="2400" dirty="0"/>
              <a:t>Signals from other transmitters using same band and same time.</a:t>
            </a:r>
          </a:p>
          <a:p>
            <a:r>
              <a:rPr lang="en-US" sz="2400" dirty="0"/>
              <a:t>Fundamental to the broadcast nature of the wireless medium.</a:t>
            </a:r>
          </a:p>
          <a:p>
            <a:r>
              <a:rPr lang="en-US" sz="2400" dirty="0"/>
              <a:t>Adds to total noise seen at receiver</a:t>
            </a:r>
          </a:p>
          <a:p>
            <a:r>
              <a:rPr lang="en-US" sz="2400" dirty="0"/>
              <a:t>Example</a:t>
            </a:r>
            <a:r>
              <a:rPr lang="es-ES" sz="2400" dirty="0"/>
              <a:t>:</a:t>
            </a:r>
          </a:p>
          <a:p>
            <a:pPr lvl="1"/>
            <a:r>
              <a:rPr lang="en-US" dirty="0"/>
              <a:t>A transmits to B 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desired signal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 transmits to D 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desired signal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B gets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interference</a:t>
            </a:r>
            <a:r>
              <a:rPr lang="en-US" dirty="0"/>
              <a:t> from A</a:t>
            </a:r>
          </a:p>
          <a:p>
            <a:pPr lvl="2"/>
            <a:endParaRPr lang="en-US" sz="1700" dirty="0"/>
          </a:p>
          <a:p>
            <a:pPr lvl="1"/>
            <a:endParaRPr lang="en-US" sz="2000" dirty="0"/>
          </a:p>
        </p:txBody>
      </p:sp>
      <p:pic>
        <p:nvPicPr>
          <p:cNvPr id="18438" name="Picture 7" descr="MCj0398499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92608" y="4224439"/>
            <a:ext cx="533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21" descr="MCj0424782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35734" y="4276827"/>
            <a:ext cx="70167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0" name="AutoShape 26"/>
          <p:cNvSpPr>
            <a:spLocks noChangeArrowheads="1"/>
          </p:cNvSpPr>
          <p:nvPr/>
        </p:nvSpPr>
        <p:spPr bwMode="auto">
          <a:xfrm rot="10800000">
            <a:off x="6854622" y="4427640"/>
            <a:ext cx="1069975" cy="244475"/>
          </a:xfrm>
          <a:prstGeom prst="leftArrow">
            <a:avLst>
              <a:gd name="adj1" fmla="val 50000"/>
              <a:gd name="adj2" fmla="val 90937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8441" name="TextBox 7"/>
          <p:cNvSpPr txBox="1">
            <a:spLocks noChangeArrowheads="1"/>
          </p:cNvSpPr>
          <p:nvPr/>
        </p:nvSpPr>
        <p:spPr bwMode="auto">
          <a:xfrm>
            <a:off x="6489497" y="4781651"/>
            <a:ext cx="14897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Desired signal</a:t>
            </a:r>
          </a:p>
        </p:txBody>
      </p:sp>
      <p:pic>
        <p:nvPicPr>
          <p:cNvPr id="18442" name="Picture 7" descr="MCj0398499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32724" y="3693420"/>
            <a:ext cx="533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3" name="Picture 21" descr="MCj0424782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69447" y="3837089"/>
            <a:ext cx="701675" cy="69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4" name="AutoShape 26"/>
          <p:cNvSpPr>
            <a:spLocks noChangeArrowheads="1"/>
          </p:cNvSpPr>
          <p:nvPr/>
        </p:nvSpPr>
        <p:spPr bwMode="auto">
          <a:xfrm rot="10800000">
            <a:off x="10071693" y="3900879"/>
            <a:ext cx="1281113" cy="155792"/>
          </a:xfrm>
          <a:prstGeom prst="leftArrow">
            <a:avLst>
              <a:gd name="adj1" fmla="val 50000"/>
              <a:gd name="adj2" fmla="val 90928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8445" name="TextBox 11"/>
          <p:cNvSpPr txBox="1">
            <a:spLocks noChangeArrowheads="1"/>
          </p:cNvSpPr>
          <p:nvPr/>
        </p:nvSpPr>
        <p:spPr bwMode="auto">
          <a:xfrm>
            <a:off x="8949322" y="4511272"/>
            <a:ext cx="13398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Interference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" name="AutoShape 26">
            <a:extLst>
              <a:ext uri="{FF2B5EF4-FFF2-40B4-BE49-F238E27FC236}">
                <a16:creationId xmlns:a16="http://schemas.microsoft.com/office/drawing/2014/main" id="{159A29BF-C4E1-4C65-B515-A3945B39215B}"/>
              </a:ext>
            </a:extLst>
          </p:cNvPr>
          <p:cNvSpPr>
            <a:spLocks noChangeArrowheads="1"/>
          </p:cNvSpPr>
          <p:nvPr/>
        </p:nvSpPr>
        <p:spPr bwMode="auto">
          <a:xfrm rot="19350878">
            <a:off x="8770374" y="4251746"/>
            <a:ext cx="674426" cy="183929"/>
          </a:xfrm>
          <a:prstGeom prst="leftArrow">
            <a:avLst>
              <a:gd name="adj1" fmla="val 50000"/>
              <a:gd name="adj2" fmla="val 90928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F5C0676-0FEF-49A1-B759-391EC7BC5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7581" y="3593518"/>
            <a:ext cx="8997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Desired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78AE365-3F80-4498-A09C-6234F30A8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40" y="3880689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A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90818A2E-5BC2-451F-AD39-563E55062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2400" y="3948678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B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DBC4ED8-8DCB-439B-8120-44EEA8F3E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8408" y="3321707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C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86EE8638-D479-41FA-B416-00085955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3128" y="3467757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33341</TotalTime>
  <Words>3461</Words>
  <Application>Microsoft Office PowerPoint</Application>
  <PresentationFormat>Widescreen</PresentationFormat>
  <Paragraphs>621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Cambria Math</vt:lpstr>
      <vt:lpstr>Symbol</vt:lpstr>
      <vt:lpstr>Times New Roman</vt:lpstr>
      <vt:lpstr>Wingdings</vt:lpstr>
      <vt:lpstr>Retrospect</vt:lpstr>
      <vt:lpstr>Non-LOS Propagation and  Link Budget Analysis</vt:lpstr>
      <vt:lpstr>Learning Objectives</vt:lpstr>
      <vt:lpstr>Outline </vt:lpstr>
      <vt:lpstr>What is Noise?</vt:lpstr>
      <vt:lpstr>Types of “Noise”</vt:lpstr>
      <vt:lpstr>Thermal Noise</vt:lpstr>
      <vt:lpstr>NF for Cascade of Elements</vt:lpstr>
      <vt:lpstr>Example Problem  Molisch 3.1 </vt:lpstr>
      <vt:lpstr>Interference</vt:lpstr>
      <vt:lpstr>Interference Calculations</vt:lpstr>
      <vt:lpstr>Outline </vt:lpstr>
      <vt:lpstr>Communication Requirements</vt:lpstr>
      <vt:lpstr>Review:  Typical Transmitter Steps</vt:lpstr>
      <vt:lpstr>Information Rate and Bandwidth</vt:lpstr>
      <vt:lpstr>Reliability:  BER and BLER</vt:lpstr>
      <vt:lpstr>SNR and Power Relations</vt:lpstr>
      <vt:lpstr>Example Problem</vt:lpstr>
      <vt:lpstr>Shannon Capacity</vt:lpstr>
      <vt:lpstr>Bandwidth and Power-Limited Regions</vt:lpstr>
      <vt:lpstr>Actual Rate vs. Shannon Capacity</vt:lpstr>
      <vt:lpstr>Rate vs. Capacity Example</vt:lpstr>
      <vt:lpstr>Example Link Budget</vt:lpstr>
      <vt:lpstr>Example:  Rate in Free Space</vt:lpstr>
      <vt:lpstr>Outline </vt:lpstr>
      <vt:lpstr>Reflections and Refractions</vt:lpstr>
      <vt:lpstr>Metal Reflectors</vt:lpstr>
      <vt:lpstr>Transmission Through Typical Materials</vt:lpstr>
      <vt:lpstr>Attenuation Models in MATLAB</vt:lpstr>
      <vt:lpstr>Specular Reflections &amp; Scattering</vt:lpstr>
      <vt:lpstr>Radar Cross Section</vt:lpstr>
      <vt:lpstr>Radar Equation</vt:lpstr>
      <vt:lpstr>Proof of the Radar Equation</vt:lpstr>
      <vt:lpstr>Typical RCS Values</vt:lpstr>
      <vt:lpstr>Example:  RCS of a UAV</vt:lpstr>
      <vt:lpstr>Propagation Loss with Reflections</vt:lpstr>
      <vt:lpstr>Path Loss Exponent, Coverage &amp; Interference</vt:lpstr>
      <vt:lpstr>Diffraction</vt:lpstr>
      <vt:lpstr>Human Blocking at 73GHz Example</vt:lpstr>
      <vt:lpstr>Radio Waves Have Many Paths</vt:lpstr>
      <vt:lpstr>Outline </vt:lpstr>
      <vt:lpstr>Real Path Loss</vt:lpstr>
      <vt:lpstr>Statistical Path Loss Models</vt:lpstr>
      <vt:lpstr>Linear Models</vt:lpstr>
      <vt:lpstr>Related Models</vt:lpstr>
      <vt:lpstr>Outage Probability</vt:lpstr>
      <vt:lpstr>Outline </vt:lpstr>
      <vt:lpstr>Ex:  3GPP Indoor Home Office Model</vt:lpstr>
      <vt:lpstr>Ex:  Probability of LOS</vt:lpstr>
      <vt:lpstr>Ex:  Generating Random Samples</vt:lpstr>
      <vt:lpstr>Example Simple Simulation</vt:lpstr>
      <vt:lpstr>Generate Random Path Loss</vt:lpstr>
      <vt:lpstr>Compute SNR Distribution</vt:lpstr>
      <vt:lpstr>Compute Rate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438</cp:revision>
  <cp:lastPrinted>2017-01-24T17:12:09Z</cp:lastPrinted>
  <dcterms:created xsi:type="dcterms:W3CDTF">2015-03-22T11:15:32Z</dcterms:created>
  <dcterms:modified xsi:type="dcterms:W3CDTF">2020-04-10T16:27:16Z</dcterms:modified>
</cp:coreProperties>
</file>